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4"/>
    <p:sldMasterId id="2147483677" r:id="rId5"/>
    <p:sldMasterId id="2147483689" r:id="rId6"/>
  </p:sldMasterIdLst>
  <p:notesMasterIdLst>
    <p:notesMasterId r:id="rId162"/>
  </p:notesMasterIdLst>
  <p:sldIdLst>
    <p:sldId id="457" r:id="rId7"/>
    <p:sldId id="458" r:id="rId8"/>
    <p:sldId id="413" r:id="rId9"/>
    <p:sldId id="460" r:id="rId10"/>
    <p:sldId id="461" r:id="rId11"/>
    <p:sldId id="466" r:id="rId12"/>
    <p:sldId id="467" r:id="rId13"/>
    <p:sldId id="468" r:id="rId14"/>
    <p:sldId id="418" r:id="rId15"/>
    <p:sldId id="256" r:id="rId16"/>
    <p:sldId id="274" r:id="rId17"/>
    <p:sldId id="266" r:id="rId18"/>
    <p:sldId id="270" r:id="rId19"/>
    <p:sldId id="267" r:id="rId20"/>
    <p:sldId id="257" r:id="rId21"/>
    <p:sldId id="258" r:id="rId22"/>
    <p:sldId id="259" r:id="rId23"/>
    <p:sldId id="260" r:id="rId24"/>
    <p:sldId id="263" r:id="rId25"/>
    <p:sldId id="264" r:id="rId26"/>
    <p:sldId id="262" r:id="rId27"/>
    <p:sldId id="269" r:id="rId28"/>
    <p:sldId id="272" r:id="rId29"/>
    <p:sldId id="273" r:id="rId30"/>
    <p:sldId id="275" r:id="rId31"/>
    <p:sldId id="395" r:id="rId32"/>
    <p:sldId id="410" r:id="rId33"/>
    <p:sldId id="409" r:id="rId34"/>
    <p:sldId id="396" r:id="rId35"/>
    <p:sldId id="400" r:id="rId36"/>
    <p:sldId id="397" r:id="rId37"/>
    <p:sldId id="398" r:id="rId38"/>
    <p:sldId id="399" r:id="rId39"/>
    <p:sldId id="401" r:id="rId40"/>
    <p:sldId id="403" r:id="rId41"/>
    <p:sldId id="402" r:id="rId42"/>
    <p:sldId id="404" r:id="rId43"/>
    <p:sldId id="405" r:id="rId44"/>
    <p:sldId id="406" r:id="rId45"/>
    <p:sldId id="407" r:id="rId46"/>
    <p:sldId id="408" r:id="rId47"/>
    <p:sldId id="394"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 id="302" r:id="rId74"/>
    <p:sldId id="303" r:id="rId75"/>
    <p:sldId id="304" r:id="rId76"/>
    <p:sldId id="305" r:id="rId77"/>
    <p:sldId id="306" r:id="rId78"/>
    <p:sldId id="307" r:id="rId79"/>
    <p:sldId id="308" r:id="rId80"/>
    <p:sldId id="310" r:id="rId81"/>
    <p:sldId id="311" r:id="rId82"/>
    <p:sldId id="312" r:id="rId83"/>
    <p:sldId id="313" r:id="rId84"/>
    <p:sldId id="314" r:id="rId85"/>
    <p:sldId id="315" r:id="rId86"/>
    <p:sldId id="316" r:id="rId87"/>
    <p:sldId id="317" r:id="rId88"/>
    <p:sldId id="318" r:id="rId89"/>
    <p:sldId id="319" r:id="rId90"/>
    <p:sldId id="320" r:id="rId91"/>
    <p:sldId id="321" r:id="rId92"/>
    <p:sldId id="325" r:id="rId93"/>
    <p:sldId id="326" r:id="rId94"/>
    <p:sldId id="327" r:id="rId95"/>
    <p:sldId id="328" r:id="rId96"/>
    <p:sldId id="329" r:id="rId97"/>
    <p:sldId id="330" r:id="rId98"/>
    <p:sldId id="331" r:id="rId99"/>
    <p:sldId id="332" r:id="rId100"/>
    <p:sldId id="333" r:id="rId101"/>
    <p:sldId id="334" r:id="rId102"/>
    <p:sldId id="335" r:id="rId103"/>
    <p:sldId id="336" r:id="rId104"/>
    <p:sldId id="337" r:id="rId105"/>
    <p:sldId id="338" r:id="rId106"/>
    <p:sldId id="339" r:id="rId107"/>
    <p:sldId id="340" r:id="rId108"/>
    <p:sldId id="341" r:id="rId109"/>
    <p:sldId id="342" r:id="rId110"/>
    <p:sldId id="343" r:id="rId111"/>
    <p:sldId id="344" r:id="rId112"/>
    <p:sldId id="345" r:id="rId113"/>
    <p:sldId id="346" r:id="rId114"/>
    <p:sldId id="347" r:id="rId115"/>
    <p:sldId id="348" r:id="rId116"/>
    <p:sldId id="349" r:id="rId117"/>
    <p:sldId id="350" r:id="rId118"/>
    <p:sldId id="351" r:id="rId119"/>
    <p:sldId id="352" r:id="rId120"/>
    <p:sldId id="353" r:id="rId121"/>
    <p:sldId id="354" r:id="rId122"/>
    <p:sldId id="355" r:id="rId123"/>
    <p:sldId id="356" r:id="rId124"/>
    <p:sldId id="357" r:id="rId125"/>
    <p:sldId id="358" r:id="rId126"/>
    <p:sldId id="359" r:id="rId127"/>
    <p:sldId id="360" r:id="rId128"/>
    <p:sldId id="361" r:id="rId129"/>
    <p:sldId id="362" r:id="rId130"/>
    <p:sldId id="363" r:id="rId131"/>
    <p:sldId id="364" r:id="rId132"/>
    <p:sldId id="365" r:id="rId133"/>
    <p:sldId id="366" r:id="rId134"/>
    <p:sldId id="367" r:id="rId135"/>
    <p:sldId id="368" r:id="rId136"/>
    <p:sldId id="369" r:id="rId137"/>
    <p:sldId id="370" r:id="rId138"/>
    <p:sldId id="371" r:id="rId139"/>
    <p:sldId id="372" r:id="rId140"/>
    <p:sldId id="373" r:id="rId141"/>
    <p:sldId id="374" r:id="rId142"/>
    <p:sldId id="375" r:id="rId143"/>
    <p:sldId id="376" r:id="rId144"/>
    <p:sldId id="377" r:id="rId145"/>
    <p:sldId id="378" r:id="rId146"/>
    <p:sldId id="379" r:id="rId147"/>
    <p:sldId id="380" r:id="rId148"/>
    <p:sldId id="381" r:id="rId149"/>
    <p:sldId id="382" r:id="rId150"/>
    <p:sldId id="383" r:id="rId151"/>
    <p:sldId id="384" r:id="rId152"/>
    <p:sldId id="385" r:id="rId153"/>
    <p:sldId id="386" r:id="rId154"/>
    <p:sldId id="387" r:id="rId155"/>
    <p:sldId id="388" r:id="rId156"/>
    <p:sldId id="389" r:id="rId157"/>
    <p:sldId id="390" r:id="rId158"/>
    <p:sldId id="391" r:id="rId159"/>
    <p:sldId id="392" r:id="rId160"/>
    <p:sldId id="393" r:id="rId161"/>
  </p:sldIdLst>
  <p:sldSz cx="9144000" cy="6858000" type="screen4x3"/>
  <p:notesSz cx="6858000" cy="9144000"/>
  <p:defaultTextStyle>
    <a:defPPr>
      <a:defRPr lang="en-US"/>
    </a:defPPr>
    <a:lvl1pPr algn="l" rtl="0" fontAlgn="base">
      <a:spcBef>
        <a:spcPct val="0"/>
      </a:spcBef>
      <a:spcAft>
        <a:spcPct val="0"/>
      </a:spcAft>
      <a:defRPr sz="1600" kern="1200">
        <a:solidFill>
          <a:schemeClr val="tx1"/>
        </a:solidFill>
        <a:latin typeface="Tahoma" panose="020B0604030504040204" pitchFamily="34" charset="0"/>
        <a:ea typeface="+mn-ea"/>
        <a:cs typeface="Arial" panose="020B0604020202020204" pitchFamily="34" charset="0"/>
      </a:defRPr>
    </a:lvl1pPr>
    <a:lvl2pPr marL="457200" algn="l" rtl="0" fontAlgn="base">
      <a:spcBef>
        <a:spcPct val="0"/>
      </a:spcBef>
      <a:spcAft>
        <a:spcPct val="0"/>
      </a:spcAft>
      <a:defRPr sz="1600" kern="1200">
        <a:solidFill>
          <a:schemeClr val="tx1"/>
        </a:solidFill>
        <a:latin typeface="Tahoma" panose="020B0604030504040204" pitchFamily="34" charset="0"/>
        <a:ea typeface="+mn-ea"/>
        <a:cs typeface="Arial" panose="020B0604020202020204" pitchFamily="34" charset="0"/>
      </a:defRPr>
    </a:lvl2pPr>
    <a:lvl3pPr marL="914400" algn="l" rtl="0" fontAlgn="base">
      <a:spcBef>
        <a:spcPct val="0"/>
      </a:spcBef>
      <a:spcAft>
        <a:spcPct val="0"/>
      </a:spcAft>
      <a:defRPr sz="1600" kern="1200">
        <a:solidFill>
          <a:schemeClr val="tx1"/>
        </a:solidFill>
        <a:latin typeface="Tahoma" panose="020B0604030504040204" pitchFamily="34" charset="0"/>
        <a:ea typeface="+mn-ea"/>
        <a:cs typeface="Arial" panose="020B0604020202020204" pitchFamily="34" charset="0"/>
      </a:defRPr>
    </a:lvl3pPr>
    <a:lvl4pPr marL="1371600" algn="l" rtl="0" fontAlgn="base">
      <a:spcBef>
        <a:spcPct val="0"/>
      </a:spcBef>
      <a:spcAft>
        <a:spcPct val="0"/>
      </a:spcAft>
      <a:defRPr sz="1600" kern="1200">
        <a:solidFill>
          <a:schemeClr val="tx1"/>
        </a:solidFill>
        <a:latin typeface="Tahoma" panose="020B0604030504040204" pitchFamily="34" charset="0"/>
        <a:ea typeface="+mn-ea"/>
        <a:cs typeface="Arial" panose="020B0604020202020204" pitchFamily="34" charset="0"/>
      </a:defRPr>
    </a:lvl4pPr>
    <a:lvl5pPr marL="1828800" algn="l" rtl="0" fontAlgn="base">
      <a:spcBef>
        <a:spcPct val="0"/>
      </a:spcBef>
      <a:spcAft>
        <a:spcPct val="0"/>
      </a:spcAft>
      <a:defRPr sz="1600" kern="1200">
        <a:solidFill>
          <a:schemeClr val="tx1"/>
        </a:solidFill>
        <a:latin typeface="Tahoma" panose="020B0604030504040204" pitchFamily="34" charset="0"/>
        <a:ea typeface="+mn-ea"/>
        <a:cs typeface="Arial" panose="020B0604020202020204" pitchFamily="34" charset="0"/>
      </a:defRPr>
    </a:lvl5pPr>
    <a:lvl6pPr marL="2286000" algn="l" defTabSz="914400" rtl="0" eaLnBrk="1" latinLnBrk="0" hangingPunct="1">
      <a:defRPr sz="1600" kern="1200">
        <a:solidFill>
          <a:schemeClr val="tx1"/>
        </a:solidFill>
        <a:latin typeface="Tahoma" panose="020B0604030504040204" pitchFamily="34" charset="0"/>
        <a:ea typeface="+mn-ea"/>
        <a:cs typeface="Arial" panose="020B0604020202020204" pitchFamily="34" charset="0"/>
      </a:defRPr>
    </a:lvl6pPr>
    <a:lvl7pPr marL="2743200" algn="l" defTabSz="914400" rtl="0" eaLnBrk="1" latinLnBrk="0" hangingPunct="1">
      <a:defRPr sz="1600" kern="1200">
        <a:solidFill>
          <a:schemeClr val="tx1"/>
        </a:solidFill>
        <a:latin typeface="Tahoma" panose="020B0604030504040204" pitchFamily="34" charset="0"/>
        <a:ea typeface="+mn-ea"/>
        <a:cs typeface="Arial" panose="020B0604020202020204" pitchFamily="34" charset="0"/>
      </a:defRPr>
    </a:lvl7pPr>
    <a:lvl8pPr marL="3200400" algn="l" defTabSz="914400" rtl="0" eaLnBrk="1" latinLnBrk="0" hangingPunct="1">
      <a:defRPr sz="1600" kern="1200">
        <a:solidFill>
          <a:schemeClr val="tx1"/>
        </a:solidFill>
        <a:latin typeface="Tahoma" panose="020B0604030504040204" pitchFamily="34" charset="0"/>
        <a:ea typeface="+mn-ea"/>
        <a:cs typeface="Arial" panose="020B0604020202020204" pitchFamily="34" charset="0"/>
      </a:defRPr>
    </a:lvl8pPr>
    <a:lvl9pPr marL="3657600" algn="l" defTabSz="914400" rtl="0" eaLnBrk="1" latinLnBrk="0" hangingPunct="1">
      <a:defRPr sz="1600" kern="1200">
        <a:solidFill>
          <a:schemeClr val="tx1"/>
        </a:solidFill>
        <a:latin typeface="Tahom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EAEAEA"/>
    <a:srgbClr val="C0C0C0"/>
    <a:srgbClr val="5F5F5F"/>
    <a:srgbClr val="969696"/>
    <a:srgbClr val="000000"/>
    <a:srgbClr val="C65D2E"/>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01" autoAdjust="0"/>
    <p:restoredTop sz="93652" autoAdjust="0"/>
  </p:normalViewPr>
  <p:slideViewPr>
    <p:cSldViewPr>
      <p:cViewPr varScale="1">
        <p:scale>
          <a:sx n="84" d="100"/>
          <a:sy n="84" d="100"/>
        </p:scale>
        <p:origin x="1354" y="7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Lst>
  </p:outlineViewPr>
  <p:notesTextViewPr>
    <p:cViewPr>
      <p:scale>
        <a:sx n="100" d="100"/>
        <a:sy n="100" d="100"/>
      </p:scale>
      <p:origin x="0" y="0"/>
    </p:cViewPr>
  </p:notesTextViewPr>
  <p:sorterViewPr>
    <p:cViewPr>
      <p:scale>
        <a:sx n="66" d="100"/>
        <a:sy n="66" d="100"/>
      </p:scale>
      <p:origin x="0" y="145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160" Type="http://schemas.openxmlformats.org/officeDocument/2006/relationships/slide" Target="slides/slide154.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theme" Target="theme/theme1.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s>
</file>

<file path=ppt/_rels/viewProps.xml.rels><?xml version="1.0" encoding="UTF-8" standalone="yes"?>
<Relationships xmlns="http://schemas.openxmlformats.org/package/2006/relationships"><Relationship Id="rId8" Type="http://schemas.openxmlformats.org/officeDocument/2006/relationships/slide" Target="slides/slide147.xml"/><Relationship Id="rId13" Type="http://schemas.openxmlformats.org/officeDocument/2006/relationships/slide" Target="slides/slide152.xml"/><Relationship Id="rId3" Type="http://schemas.openxmlformats.org/officeDocument/2006/relationships/slide" Target="slides/slide136.xml"/><Relationship Id="rId7" Type="http://schemas.openxmlformats.org/officeDocument/2006/relationships/slide" Target="slides/slide146.xml"/><Relationship Id="rId12" Type="http://schemas.openxmlformats.org/officeDocument/2006/relationships/slide" Target="slides/slide151.xml"/><Relationship Id="rId2" Type="http://schemas.openxmlformats.org/officeDocument/2006/relationships/slide" Target="slides/slide135.xml"/><Relationship Id="rId16" Type="http://schemas.openxmlformats.org/officeDocument/2006/relationships/slide" Target="slides/slide155.xml"/><Relationship Id="rId1" Type="http://schemas.openxmlformats.org/officeDocument/2006/relationships/slide" Target="slides/slide134.xml"/><Relationship Id="rId6" Type="http://schemas.openxmlformats.org/officeDocument/2006/relationships/slide" Target="slides/slide145.xml"/><Relationship Id="rId11" Type="http://schemas.openxmlformats.org/officeDocument/2006/relationships/slide" Target="slides/slide150.xml"/><Relationship Id="rId5" Type="http://schemas.openxmlformats.org/officeDocument/2006/relationships/slide" Target="slides/slide144.xml"/><Relationship Id="rId15" Type="http://schemas.openxmlformats.org/officeDocument/2006/relationships/slide" Target="slides/slide154.xml"/><Relationship Id="rId10" Type="http://schemas.openxmlformats.org/officeDocument/2006/relationships/slide" Target="slides/slide149.xml"/><Relationship Id="rId4" Type="http://schemas.openxmlformats.org/officeDocument/2006/relationships/slide" Target="slides/slide143.xml"/><Relationship Id="rId9" Type="http://schemas.openxmlformats.org/officeDocument/2006/relationships/slide" Target="slides/slide148.xml"/><Relationship Id="rId14"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61D4AB17-3F28-4181-80F2-59683B68C9B6}"/>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itchFamily="18" charset="0"/>
                <a:cs typeface="+mn-cs"/>
              </a:defRPr>
            </a:lvl1pPr>
          </a:lstStyle>
          <a:p>
            <a:pPr>
              <a:defRPr/>
            </a:pPr>
            <a:endParaRPr lang="en-US"/>
          </a:p>
        </p:txBody>
      </p:sp>
      <p:sp>
        <p:nvSpPr>
          <p:cNvPr id="101379" name="Rectangle 3">
            <a:extLst>
              <a:ext uri="{FF2B5EF4-FFF2-40B4-BE49-F238E27FC236}">
                <a16:creationId xmlns:a16="http://schemas.microsoft.com/office/drawing/2014/main" id="{3A634759-AB56-4582-8CE2-2EBAB503A8BF}"/>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itchFamily="18" charset="0"/>
                <a:cs typeface="+mn-cs"/>
              </a:defRPr>
            </a:lvl1pPr>
          </a:lstStyle>
          <a:p>
            <a:pPr>
              <a:defRPr/>
            </a:pPr>
            <a:endParaRPr lang="en-US"/>
          </a:p>
        </p:txBody>
      </p:sp>
      <p:sp>
        <p:nvSpPr>
          <p:cNvPr id="143364" name="Rectangle 4">
            <a:extLst>
              <a:ext uri="{FF2B5EF4-FFF2-40B4-BE49-F238E27FC236}">
                <a16:creationId xmlns:a16="http://schemas.microsoft.com/office/drawing/2014/main" id="{089AFF6F-6C9B-4E14-8D3E-0647F359ED34}"/>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1" name="Rectangle 5">
            <a:extLst>
              <a:ext uri="{FF2B5EF4-FFF2-40B4-BE49-F238E27FC236}">
                <a16:creationId xmlns:a16="http://schemas.microsoft.com/office/drawing/2014/main" id="{56F8DD41-E127-4D3F-A698-1FEDC356741C}"/>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1382" name="Rectangle 6">
            <a:extLst>
              <a:ext uri="{FF2B5EF4-FFF2-40B4-BE49-F238E27FC236}">
                <a16:creationId xmlns:a16="http://schemas.microsoft.com/office/drawing/2014/main" id="{4B802C05-5511-419C-B0B8-1945B0C8471D}"/>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itchFamily="18" charset="0"/>
                <a:cs typeface="+mn-cs"/>
              </a:defRPr>
            </a:lvl1pPr>
          </a:lstStyle>
          <a:p>
            <a:pPr>
              <a:defRPr/>
            </a:pPr>
            <a:endParaRPr lang="en-US"/>
          </a:p>
        </p:txBody>
      </p:sp>
      <p:sp>
        <p:nvSpPr>
          <p:cNvPr id="101383" name="Rectangle 7">
            <a:extLst>
              <a:ext uri="{FF2B5EF4-FFF2-40B4-BE49-F238E27FC236}">
                <a16:creationId xmlns:a16="http://schemas.microsoft.com/office/drawing/2014/main" id="{D2BFB302-D742-42FF-84F6-C2293060D37F}"/>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New Roman" panose="02020603050405020304" pitchFamily="18" charset="0"/>
              </a:defRPr>
            </a:lvl1pPr>
          </a:lstStyle>
          <a:p>
            <a:fld id="{7DA46B5C-AF70-41AC-93CA-073DAC78A757}" type="slidenum">
              <a:rPr lang="en-US" altLang="en-US"/>
              <a:pPr/>
              <a:t>‹#›</a:t>
            </a:fld>
            <a:endParaRPr lang="en-US" altLang="en-US"/>
          </a:p>
        </p:txBody>
      </p:sp>
    </p:spTree>
    <p:extLst>
      <p:ext uri="{BB962C8B-B14F-4D97-AF65-F5344CB8AC3E}">
        <p14:creationId xmlns:p14="http://schemas.microsoft.com/office/powerpoint/2010/main" val="32483455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6C5AB-D6C2-49B4-8F3B-AA7FA73FF3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424607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27C71500-5442-4AE0-B02C-5E9EAF2666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fld id="{FEB94D14-ACA9-406C-ACC8-C5B49C8543F6}" type="slidenum">
              <a:rPr lang="en-US" altLang="en-US" sz="1200">
                <a:latin typeface="Times New Roman" panose="02020603050405020304" pitchFamily="18" charset="0"/>
              </a:rPr>
              <a:pPr/>
              <a:t>10</a:t>
            </a:fld>
            <a:endParaRPr lang="en-US" altLang="en-US" sz="1200">
              <a:latin typeface="Times New Roman" panose="02020603050405020304" pitchFamily="18" charset="0"/>
            </a:endParaRPr>
          </a:p>
        </p:txBody>
      </p:sp>
      <p:sp>
        <p:nvSpPr>
          <p:cNvPr id="144387" name="Rectangle 2">
            <a:extLst>
              <a:ext uri="{FF2B5EF4-FFF2-40B4-BE49-F238E27FC236}">
                <a16:creationId xmlns:a16="http://schemas.microsoft.com/office/drawing/2014/main" id="{7FB5997F-532E-4EB2-9B5C-F09CD0CF9E4C}"/>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id="{0AACCF73-2910-4FB9-A2A0-F4C35B6743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54099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6C5AB-D6C2-49B4-8F3B-AA7FA73FF3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470649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6C5AB-D6C2-49B4-8F3B-AA7FA73FF3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892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6C5AB-D6C2-49B4-8F3B-AA7FA73FF3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90434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3" name="Google Shape;41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938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6C5AB-D6C2-49B4-8F3B-AA7FA73FF3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144206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FFECB-7C05-13DF-21AD-75A0649B1B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7DB45C-DD79-7D0E-ABA5-6C46504D9F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E1B1EF-C51E-5E05-D99B-873B268A73F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ABB0820-55B5-0483-6686-7B9AF4DDDB0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6C5AB-D6C2-49B4-8F3B-AA7FA73FF3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868201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6C5AB-D6C2-49B4-8F3B-AA7FA73FF3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sym typeface="Gill San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sym typeface="Gill Sans"/>
            </a:endParaRPr>
          </a:p>
        </p:txBody>
      </p:sp>
    </p:spTree>
    <p:extLst>
      <p:ext uri="{BB962C8B-B14F-4D97-AF65-F5344CB8AC3E}">
        <p14:creationId xmlns:p14="http://schemas.microsoft.com/office/powerpoint/2010/main" val="2029714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3" name="Google Shape;41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93861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8" name="Rectangle 6"/>
          <p:cNvSpPr>
            <a:spLocks noGrp="1" noChangeArrowheads="1"/>
          </p:cNvSpPr>
          <p:nvPr>
            <p:ph type="ctrTitle"/>
          </p:nvPr>
        </p:nvSpPr>
        <p:spPr>
          <a:xfrm>
            <a:off x="304800" y="5029200"/>
            <a:ext cx="8686800" cy="947738"/>
          </a:xfrm>
        </p:spPr>
        <p:txBody>
          <a:bodyPr/>
          <a:lstStyle>
            <a:lvl1pPr>
              <a:defRPr/>
            </a:lvl1pPr>
          </a:lstStyle>
          <a:p>
            <a:r>
              <a:rPr lang="en-US"/>
              <a:t>Click to edit Master title style</a:t>
            </a:r>
          </a:p>
        </p:txBody>
      </p:sp>
      <p:sp>
        <p:nvSpPr>
          <p:cNvPr id="3079" name="Rectangle 7"/>
          <p:cNvSpPr>
            <a:spLocks noGrp="1" noChangeArrowheads="1"/>
          </p:cNvSpPr>
          <p:nvPr>
            <p:ph type="subTitle" idx="1"/>
          </p:nvPr>
        </p:nvSpPr>
        <p:spPr>
          <a:xfrm>
            <a:off x="304800" y="5886450"/>
            <a:ext cx="8686800" cy="895350"/>
          </a:xfrm>
        </p:spPr>
        <p:txBody>
          <a:bodyPr/>
          <a:lstStyle>
            <a:lvl1pPr marL="0" indent="0">
              <a:buFont typeface="Wingdings" pitchFamily="2" charset="2"/>
              <a:buNone/>
              <a:defRPr>
                <a:solidFill>
                  <a:schemeClr val="tx2"/>
                </a:solidFill>
              </a:defRPr>
            </a:lvl1pPr>
          </a:lstStyle>
          <a:p>
            <a:r>
              <a:rPr lang="en-US"/>
              <a:t>Click to edit Master subtitle style</a:t>
            </a:r>
          </a:p>
        </p:txBody>
      </p:sp>
      <p:sp>
        <p:nvSpPr>
          <p:cNvPr id="4" name="Rectangle 32">
            <a:extLst>
              <a:ext uri="{FF2B5EF4-FFF2-40B4-BE49-F238E27FC236}">
                <a16:creationId xmlns:a16="http://schemas.microsoft.com/office/drawing/2014/main" id="{971A7854-9249-400E-8222-316AB46EBCA3}"/>
              </a:ext>
            </a:extLst>
          </p:cNvPr>
          <p:cNvSpPr>
            <a:spLocks noGrp="1" noChangeArrowheads="1"/>
          </p:cNvSpPr>
          <p:nvPr>
            <p:ph type="dt" sz="quarter" idx="10"/>
          </p:nvPr>
        </p:nvSpPr>
        <p:spPr/>
        <p:txBody>
          <a:bodyPr/>
          <a:lstStyle>
            <a:lvl1pPr>
              <a:defRPr/>
            </a:lvl1pPr>
          </a:lstStyle>
          <a:p>
            <a:pPr>
              <a:defRPr/>
            </a:pPr>
            <a:endParaRPr lang="en-US"/>
          </a:p>
        </p:txBody>
      </p:sp>
      <p:sp>
        <p:nvSpPr>
          <p:cNvPr id="5" name="Rectangle 33">
            <a:extLst>
              <a:ext uri="{FF2B5EF4-FFF2-40B4-BE49-F238E27FC236}">
                <a16:creationId xmlns:a16="http://schemas.microsoft.com/office/drawing/2014/main" id="{6923DAFA-4D0D-479D-BA56-A3AFD1EB20BB}"/>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34">
            <a:extLst>
              <a:ext uri="{FF2B5EF4-FFF2-40B4-BE49-F238E27FC236}">
                <a16:creationId xmlns:a16="http://schemas.microsoft.com/office/drawing/2014/main" id="{2745845E-A436-4F38-A518-EEF65AC5A48D}"/>
              </a:ext>
            </a:extLst>
          </p:cNvPr>
          <p:cNvSpPr>
            <a:spLocks noGrp="1" noChangeArrowheads="1"/>
          </p:cNvSpPr>
          <p:nvPr>
            <p:ph type="sldNum" sz="quarter" idx="12"/>
          </p:nvPr>
        </p:nvSpPr>
        <p:spPr/>
        <p:txBody>
          <a:bodyPr/>
          <a:lstStyle>
            <a:lvl1pPr>
              <a:defRPr/>
            </a:lvl1pPr>
          </a:lstStyle>
          <a:p>
            <a:fld id="{2FFB551B-7C1E-4012-BCD5-2B8D69E6BC5F}" type="slidenum">
              <a:rPr lang="en-US" altLang="en-US"/>
              <a:pPr/>
              <a:t>‹#›</a:t>
            </a:fld>
            <a:endParaRPr lang="en-US" altLang="en-US"/>
          </a:p>
        </p:txBody>
      </p:sp>
    </p:spTree>
    <p:extLst>
      <p:ext uri="{BB962C8B-B14F-4D97-AF65-F5344CB8AC3E}">
        <p14:creationId xmlns:p14="http://schemas.microsoft.com/office/powerpoint/2010/main" val="2917849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9">
            <a:extLst>
              <a:ext uri="{FF2B5EF4-FFF2-40B4-BE49-F238E27FC236}">
                <a16:creationId xmlns:a16="http://schemas.microsoft.com/office/drawing/2014/main" id="{5BD78B63-9E67-443F-891F-40FC6A7951D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30">
            <a:extLst>
              <a:ext uri="{FF2B5EF4-FFF2-40B4-BE49-F238E27FC236}">
                <a16:creationId xmlns:a16="http://schemas.microsoft.com/office/drawing/2014/main" id="{4986C62C-6D17-4F6C-811A-A6A7A865B23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31">
            <a:extLst>
              <a:ext uri="{FF2B5EF4-FFF2-40B4-BE49-F238E27FC236}">
                <a16:creationId xmlns:a16="http://schemas.microsoft.com/office/drawing/2014/main" id="{E8BF4835-9A4F-470E-979B-F15336BBFBEB}"/>
              </a:ext>
            </a:extLst>
          </p:cNvPr>
          <p:cNvSpPr>
            <a:spLocks noGrp="1" noChangeArrowheads="1"/>
          </p:cNvSpPr>
          <p:nvPr>
            <p:ph type="sldNum" sz="quarter" idx="12"/>
          </p:nvPr>
        </p:nvSpPr>
        <p:spPr>
          <a:ln/>
        </p:spPr>
        <p:txBody>
          <a:bodyPr/>
          <a:lstStyle>
            <a:lvl1pPr>
              <a:defRPr/>
            </a:lvl1pPr>
          </a:lstStyle>
          <a:p>
            <a:fld id="{734A6C3F-F27B-4775-BDB0-9123568CD888}" type="slidenum">
              <a:rPr lang="en-US" altLang="en-US"/>
              <a:pPr/>
              <a:t>‹#›</a:t>
            </a:fld>
            <a:endParaRPr lang="en-US" altLang="en-US"/>
          </a:p>
        </p:txBody>
      </p:sp>
    </p:spTree>
    <p:extLst>
      <p:ext uri="{BB962C8B-B14F-4D97-AF65-F5344CB8AC3E}">
        <p14:creationId xmlns:p14="http://schemas.microsoft.com/office/powerpoint/2010/main" val="2207860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76200"/>
            <a:ext cx="2133600"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76200"/>
            <a:ext cx="6248400"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9">
            <a:extLst>
              <a:ext uri="{FF2B5EF4-FFF2-40B4-BE49-F238E27FC236}">
                <a16:creationId xmlns:a16="http://schemas.microsoft.com/office/drawing/2014/main" id="{5BA90C29-B653-41B4-B7D6-885B7F45BF7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30">
            <a:extLst>
              <a:ext uri="{FF2B5EF4-FFF2-40B4-BE49-F238E27FC236}">
                <a16:creationId xmlns:a16="http://schemas.microsoft.com/office/drawing/2014/main" id="{3051B74B-EAF1-4C71-97B5-B8CA65CE8B4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31">
            <a:extLst>
              <a:ext uri="{FF2B5EF4-FFF2-40B4-BE49-F238E27FC236}">
                <a16:creationId xmlns:a16="http://schemas.microsoft.com/office/drawing/2014/main" id="{173775F6-350E-4D03-929B-FA59A84743CF}"/>
              </a:ext>
            </a:extLst>
          </p:cNvPr>
          <p:cNvSpPr>
            <a:spLocks noGrp="1" noChangeArrowheads="1"/>
          </p:cNvSpPr>
          <p:nvPr>
            <p:ph type="sldNum" sz="quarter" idx="12"/>
          </p:nvPr>
        </p:nvSpPr>
        <p:spPr>
          <a:ln/>
        </p:spPr>
        <p:txBody>
          <a:bodyPr/>
          <a:lstStyle>
            <a:lvl1pPr>
              <a:defRPr/>
            </a:lvl1pPr>
          </a:lstStyle>
          <a:p>
            <a:fld id="{08358FDD-88DE-4587-B836-D9B441BB9524}" type="slidenum">
              <a:rPr lang="en-US" altLang="en-US"/>
              <a:pPr/>
              <a:t>‹#›</a:t>
            </a:fld>
            <a:endParaRPr lang="en-US" altLang="en-US"/>
          </a:p>
        </p:txBody>
      </p:sp>
    </p:spTree>
    <p:extLst>
      <p:ext uri="{BB962C8B-B14F-4D97-AF65-F5344CB8AC3E}">
        <p14:creationId xmlns:p14="http://schemas.microsoft.com/office/powerpoint/2010/main" val="3017356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524875" cy="10668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4191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295400"/>
            <a:ext cx="4191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9">
            <a:extLst>
              <a:ext uri="{FF2B5EF4-FFF2-40B4-BE49-F238E27FC236}">
                <a16:creationId xmlns:a16="http://schemas.microsoft.com/office/drawing/2014/main" id="{0A112BFA-E4D8-4487-B78F-55B0465EB07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30">
            <a:extLst>
              <a:ext uri="{FF2B5EF4-FFF2-40B4-BE49-F238E27FC236}">
                <a16:creationId xmlns:a16="http://schemas.microsoft.com/office/drawing/2014/main" id="{14B0AC39-B57B-4083-AAD8-95CB38DF52C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31">
            <a:extLst>
              <a:ext uri="{FF2B5EF4-FFF2-40B4-BE49-F238E27FC236}">
                <a16:creationId xmlns:a16="http://schemas.microsoft.com/office/drawing/2014/main" id="{6977748B-7601-4A92-BBCB-7DF75B6BC3A4}"/>
              </a:ext>
            </a:extLst>
          </p:cNvPr>
          <p:cNvSpPr>
            <a:spLocks noGrp="1" noChangeArrowheads="1"/>
          </p:cNvSpPr>
          <p:nvPr>
            <p:ph type="sldNum" sz="quarter" idx="12"/>
          </p:nvPr>
        </p:nvSpPr>
        <p:spPr>
          <a:ln/>
        </p:spPr>
        <p:txBody>
          <a:bodyPr/>
          <a:lstStyle>
            <a:lvl1pPr>
              <a:defRPr/>
            </a:lvl1pPr>
          </a:lstStyle>
          <a:p>
            <a:fld id="{934FC7E8-B3EB-409E-9D3B-AC3A05A8A04F}" type="slidenum">
              <a:rPr lang="en-US" altLang="en-US"/>
              <a:pPr/>
              <a:t>‹#›</a:t>
            </a:fld>
            <a:endParaRPr lang="en-US" altLang="en-US"/>
          </a:p>
        </p:txBody>
      </p:sp>
    </p:spTree>
    <p:extLst>
      <p:ext uri="{BB962C8B-B14F-4D97-AF65-F5344CB8AC3E}">
        <p14:creationId xmlns:p14="http://schemas.microsoft.com/office/powerpoint/2010/main" val="511648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524875" cy="1066800"/>
          </a:xfrm>
        </p:spPr>
        <p:txBody>
          <a:bodyPr/>
          <a:lstStyle/>
          <a:p>
            <a:r>
              <a:rPr lang="en-US"/>
              <a:t>Click to edit Master title style</a:t>
            </a:r>
          </a:p>
        </p:txBody>
      </p:sp>
      <p:sp>
        <p:nvSpPr>
          <p:cNvPr id="3" name="Table Placeholder 2"/>
          <p:cNvSpPr>
            <a:spLocks noGrp="1"/>
          </p:cNvSpPr>
          <p:nvPr>
            <p:ph type="tbl" idx="1"/>
          </p:nvPr>
        </p:nvSpPr>
        <p:spPr>
          <a:xfrm>
            <a:off x="381000" y="1295400"/>
            <a:ext cx="8534400" cy="5257800"/>
          </a:xfrm>
        </p:spPr>
        <p:txBody>
          <a:bodyPr/>
          <a:lstStyle/>
          <a:p>
            <a:pPr lvl="0"/>
            <a:endParaRPr lang="en-US" noProof="0"/>
          </a:p>
        </p:txBody>
      </p:sp>
      <p:sp>
        <p:nvSpPr>
          <p:cNvPr id="4" name="Rectangle 29">
            <a:extLst>
              <a:ext uri="{FF2B5EF4-FFF2-40B4-BE49-F238E27FC236}">
                <a16:creationId xmlns:a16="http://schemas.microsoft.com/office/drawing/2014/main" id="{BFEC3D8E-32DD-4A56-B3A5-502D5D7D410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30">
            <a:extLst>
              <a:ext uri="{FF2B5EF4-FFF2-40B4-BE49-F238E27FC236}">
                <a16:creationId xmlns:a16="http://schemas.microsoft.com/office/drawing/2014/main" id="{6BD3B5FA-B742-413C-A9F2-26DFCBB547C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31">
            <a:extLst>
              <a:ext uri="{FF2B5EF4-FFF2-40B4-BE49-F238E27FC236}">
                <a16:creationId xmlns:a16="http://schemas.microsoft.com/office/drawing/2014/main" id="{8F4626DF-A3AF-4290-B346-A5BEDAC8AFAE}"/>
              </a:ext>
            </a:extLst>
          </p:cNvPr>
          <p:cNvSpPr>
            <a:spLocks noGrp="1" noChangeArrowheads="1"/>
          </p:cNvSpPr>
          <p:nvPr>
            <p:ph type="sldNum" sz="quarter" idx="12"/>
          </p:nvPr>
        </p:nvSpPr>
        <p:spPr>
          <a:ln/>
        </p:spPr>
        <p:txBody>
          <a:bodyPr/>
          <a:lstStyle>
            <a:lvl1pPr>
              <a:defRPr/>
            </a:lvl1pPr>
          </a:lstStyle>
          <a:p>
            <a:fld id="{44ECE8EA-1E57-4DC8-8B41-8B2E749348BF}" type="slidenum">
              <a:rPr lang="en-US" altLang="en-US"/>
              <a:pPr/>
              <a:t>‹#›</a:t>
            </a:fld>
            <a:endParaRPr lang="en-US" altLang="en-US"/>
          </a:p>
        </p:txBody>
      </p:sp>
    </p:spTree>
    <p:extLst>
      <p:ext uri="{BB962C8B-B14F-4D97-AF65-F5344CB8AC3E}">
        <p14:creationId xmlns:p14="http://schemas.microsoft.com/office/powerpoint/2010/main" val="2805742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769DF-E653-4460-BB46-FA34A5DEF6DE}"/>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1DF5AB3-9FB3-45BF-9878-9665EA788A4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101C76E-3724-4614-9E34-9C2101A70AE0}"/>
              </a:ext>
            </a:extLst>
          </p:cNvPr>
          <p:cNvSpPr>
            <a:spLocks noGrp="1"/>
          </p:cNvSpPr>
          <p:nvPr>
            <p:ph type="dt" sz="half" idx="10"/>
          </p:nvPr>
        </p:nvSpPr>
        <p:spPr/>
        <p:txBody>
          <a:bodyPr/>
          <a:lstStyle/>
          <a:p>
            <a:fld id="{D06E0539-C7FA-4091-ACAE-FF453B1C3113}" type="datetimeFigureOut">
              <a:rPr lang="en-US" smtClean="0"/>
              <a:t>5/5/2025</a:t>
            </a:fld>
            <a:endParaRPr lang="en-US"/>
          </a:p>
        </p:txBody>
      </p:sp>
      <p:sp>
        <p:nvSpPr>
          <p:cNvPr id="5" name="Footer Placeholder 4">
            <a:extLst>
              <a:ext uri="{FF2B5EF4-FFF2-40B4-BE49-F238E27FC236}">
                <a16:creationId xmlns:a16="http://schemas.microsoft.com/office/drawing/2014/main" id="{03A7045C-20A5-4E6A-80DA-58AD9EB4F0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54A77A-C34C-4AF5-8ECC-876322A9B455}"/>
              </a:ext>
            </a:extLst>
          </p:cNvPr>
          <p:cNvSpPr>
            <a:spLocks noGrp="1"/>
          </p:cNvSpPr>
          <p:nvPr>
            <p:ph type="sldNum" sz="quarter" idx="12"/>
          </p:nvPr>
        </p:nvSpPr>
        <p:spPr/>
        <p:txBody>
          <a:bodyPr/>
          <a:lstStyle/>
          <a:p>
            <a:fld id="{2D24C411-5D12-406B-B106-68F883DA8340}" type="slidenum">
              <a:rPr lang="en-US" smtClean="0"/>
              <a:t>‹#›</a:t>
            </a:fld>
            <a:endParaRPr lang="en-US"/>
          </a:p>
        </p:txBody>
      </p:sp>
    </p:spTree>
    <p:extLst>
      <p:ext uri="{BB962C8B-B14F-4D97-AF65-F5344CB8AC3E}">
        <p14:creationId xmlns:p14="http://schemas.microsoft.com/office/powerpoint/2010/main" val="915651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74083-F8F9-4AA8-8551-012689A6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2F3DC1-7EEF-4EA1-98E4-7759B22EFE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9F98EF-93FF-43FB-811C-261B2D9FB83B}"/>
              </a:ext>
            </a:extLst>
          </p:cNvPr>
          <p:cNvSpPr>
            <a:spLocks noGrp="1"/>
          </p:cNvSpPr>
          <p:nvPr>
            <p:ph type="dt" sz="half" idx="10"/>
          </p:nvPr>
        </p:nvSpPr>
        <p:spPr/>
        <p:txBody>
          <a:bodyPr/>
          <a:lstStyle/>
          <a:p>
            <a:fld id="{D06E0539-C7FA-4091-ACAE-FF453B1C3113}" type="datetimeFigureOut">
              <a:rPr lang="en-US" smtClean="0"/>
              <a:t>5/5/2025</a:t>
            </a:fld>
            <a:endParaRPr lang="en-US"/>
          </a:p>
        </p:txBody>
      </p:sp>
      <p:sp>
        <p:nvSpPr>
          <p:cNvPr id="5" name="Footer Placeholder 4">
            <a:extLst>
              <a:ext uri="{FF2B5EF4-FFF2-40B4-BE49-F238E27FC236}">
                <a16:creationId xmlns:a16="http://schemas.microsoft.com/office/drawing/2014/main" id="{F8E50002-2181-468C-BA36-84F3600A0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B8C93-F850-4D3B-892D-E9F3C16B0BB4}"/>
              </a:ext>
            </a:extLst>
          </p:cNvPr>
          <p:cNvSpPr>
            <a:spLocks noGrp="1"/>
          </p:cNvSpPr>
          <p:nvPr>
            <p:ph type="sldNum" sz="quarter" idx="12"/>
          </p:nvPr>
        </p:nvSpPr>
        <p:spPr/>
        <p:txBody>
          <a:bodyPr/>
          <a:lstStyle/>
          <a:p>
            <a:fld id="{2D24C411-5D12-406B-B106-68F883DA8340}" type="slidenum">
              <a:rPr lang="en-US" smtClean="0"/>
              <a:t>‹#›</a:t>
            </a:fld>
            <a:endParaRPr lang="en-US"/>
          </a:p>
        </p:txBody>
      </p:sp>
    </p:spTree>
    <p:extLst>
      <p:ext uri="{BB962C8B-B14F-4D97-AF65-F5344CB8AC3E}">
        <p14:creationId xmlns:p14="http://schemas.microsoft.com/office/powerpoint/2010/main" val="4084809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66A5D-6C21-415F-8375-11A7F188B46E}"/>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EE72075-EDA0-4142-9928-E9E4FD319B60}"/>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3A9799-91A0-46BE-A861-0622FA7E5D74}"/>
              </a:ext>
            </a:extLst>
          </p:cNvPr>
          <p:cNvSpPr>
            <a:spLocks noGrp="1"/>
          </p:cNvSpPr>
          <p:nvPr>
            <p:ph type="dt" sz="half" idx="10"/>
          </p:nvPr>
        </p:nvSpPr>
        <p:spPr/>
        <p:txBody>
          <a:bodyPr/>
          <a:lstStyle/>
          <a:p>
            <a:fld id="{D06E0539-C7FA-4091-ACAE-FF453B1C3113}" type="datetimeFigureOut">
              <a:rPr lang="en-US" smtClean="0"/>
              <a:t>5/5/2025</a:t>
            </a:fld>
            <a:endParaRPr lang="en-US"/>
          </a:p>
        </p:txBody>
      </p:sp>
      <p:sp>
        <p:nvSpPr>
          <p:cNvPr id="5" name="Footer Placeholder 4">
            <a:extLst>
              <a:ext uri="{FF2B5EF4-FFF2-40B4-BE49-F238E27FC236}">
                <a16:creationId xmlns:a16="http://schemas.microsoft.com/office/drawing/2014/main" id="{699D9FBB-3F00-4B92-A120-1F00E3D99A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FC1F4-7931-4994-B78A-F0B29DFB310F}"/>
              </a:ext>
            </a:extLst>
          </p:cNvPr>
          <p:cNvSpPr>
            <a:spLocks noGrp="1"/>
          </p:cNvSpPr>
          <p:nvPr>
            <p:ph type="sldNum" sz="quarter" idx="12"/>
          </p:nvPr>
        </p:nvSpPr>
        <p:spPr/>
        <p:txBody>
          <a:bodyPr/>
          <a:lstStyle/>
          <a:p>
            <a:fld id="{2D24C411-5D12-406B-B106-68F883DA8340}" type="slidenum">
              <a:rPr lang="en-US" smtClean="0"/>
              <a:t>‹#›</a:t>
            </a:fld>
            <a:endParaRPr lang="en-US"/>
          </a:p>
        </p:txBody>
      </p:sp>
    </p:spTree>
    <p:extLst>
      <p:ext uri="{BB962C8B-B14F-4D97-AF65-F5344CB8AC3E}">
        <p14:creationId xmlns:p14="http://schemas.microsoft.com/office/powerpoint/2010/main" val="346316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BBF83-D945-4BC3-99F4-1629DEA07A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DAB734-84DB-43D7-AFDF-DBCF118B23B8}"/>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F039AA-0FA9-4B74-8259-2B143F048FD0}"/>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4E7BB1-27A5-40D8-93AD-4F1F4214271F}"/>
              </a:ext>
            </a:extLst>
          </p:cNvPr>
          <p:cNvSpPr>
            <a:spLocks noGrp="1"/>
          </p:cNvSpPr>
          <p:nvPr>
            <p:ph type="dt" sz="half" idx="10"/>
          </p:nvPr>
        </p:nvSpPr>
        <p:spPr/>
        <p:txBody>
          <a:bodyPr/>
          <a:lstStyle/>
          <a:p>
            <a:fld id="{D06E0539-C7FA-4091-ACAE-FF453B1C3113}" type="datetimeFigureOut">
              <a:rPr lang="en-US" smtClean="0"/>
              <a:t>5/5/2025</a:t>
            </a:fld>
            <a:endParaRPr lang="en-US"/>
          </a:p>
        </p:txBody>
      </p:sp>
      <p:sp>
        <p:nvSpPr>
          <p:cNvPr id="6" name="Footer Placeholder 5">
            <a:extLst>
              <a:ext uri="{FF2B5EF4-FFF2-40B4-BE49-F238E27FC236}">
                <a16:creationId xmlns:a16="http://schemas.microsoft.com/office/drawing/2014/main" id="{06726D83-EBA8-43ED-8BE5-1E9F491C65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C249EE-7FE8-47F0-9E1C-E668E32829CD}"/>
              </a:ext>
            </a:extLst>
          </p:cNvPr>
          <p:cNvSpPr>
            <a:spLocks noGrp="1"/>
          </p:cNvSpPr>
          <p:nvPr>
            <p:ph type="sldNum" sz="quarter" idx="12"/>
          </p:nvPr>
        </p:nvSpPr>
        <p:spPr/>
        <p:txBody>
          <a:bodyPr/>
          <a:lstStyle/>
          <a:p>
            <a:fld id="{2D24C411-5D12-406B-B106-68F883DA8340}" type="slidenum">
              <a:rPr lang="en-US" smtClean="0"/>
              <a:t>‹#›</a:t>
            </a:fld>
            <a:endParaRPr lang="en-US"/>
          </a:p>
        </p:txBody>
      </p:sp>
    </p:spTree>
    <p:extLst>
      <p:ext uri="{BB962C8B-B14F-4D97-AF65-F5344CB8AC3E}">
        <p14:creationId xmlns:p14="http://schemas.microsoft.com/office/powerpoint/2010/main" val="2291361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C3D79-E404-4700-B54D-22F016B0B1E4}"/>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17E36F-1848-4753-B6BE-F114F6B10CB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ACFEAD6-8095-44D2-8469-19721CB9ECD5}"/>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856900-C776-423E-9D96-51751AB759AA}"/>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CFBA555-0BEC-4580-9545-0DE2B56BF880}"/>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FEDC30-1C63-438D-897D-1046321E55F2}"/>
              </a:ext>
            </a:extLst>
          </p:cNvPr>
          <p:cNvSpPr>
            <a:spLocks noGrp="1"/>
          </p:cNvSpPr>
          <p:nvPr>
            <p:ph type="dt" sz="half" idx="10"/>
          </p:nvPr>
        </p:nvSpPr>
        <p:spPr/>
        <p:txBody>
          <a:bodyPr/>
          <a:lstStyle/>
          <a:p>
            <a:fld id="{D06E0539-C7FA-4091-ACAE-FF453B1C3113}" type="datetimeFigureOut">
              <a:rPr lang="en-US" smtClean="0"/>
              <a:t>5/5/2025</a:t>
            </a:fld>
            <a:endParaRPr lang="en-US"/>
          </a:p>
        </p:txBody>
      </p:sp>
      <p:sp>
        <p:nvSpPr>
          <p:cNvPr id="8" name="Footer Placeholder 7">
            <a:extLst>
              <a:ext uri="{FF2B5EF4-FFF2-40B4-BE49-F238E27FC236}">
                <a16:creationId xmlns:a16="http://schemas.microsoft.com/office/drawing/2014/main" id="{054ECF67-93A4-41D6-83CC-A8BA17C230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78D7AE-2B04-476E-B33A-6C66ED9E5957}"/>
              </a:ext>
            </a:extLst>
          </p:cNvPr>
          <p:cNvSpPr>
            <a:spLocks noGrp="1"/>
          </p:cNvSpPr>
          <p:nvPr>
            <p:ph type="sldNum" sz="quarter" idx="12"/>
          </p:nvPr>
        </p:nvSpPr>
        <p:spPr/>
        <p:txBody>
          <a:bodyPr/>
          <a:lstStyle/>
          <a:p>
            <a:fld id="{2D24C411-5D12-406B-B106-68F883DA8340}" type="slidenum">
              <a:rPr lang="en-US" smtClean="0"/>
              <a:t>‹#›</a:t>
            </a:fld>
            <a:endParaRPr lang="en-US"/>
          </a:p>
        </p:txBody>
      </p:sp>
    </p:spTree>
    <p:extLst>
      <p:ext uri="{BB962C8B-B14F-4D97-AF65-F5344CB8AC3E}">
        <p14:creationId xmlns:p14="http://schemas.microsoft.com/office/powerpoint/2010/main" val="38839139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40254-1F2E-44A7-BC75-7852D9746D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0DFD46-F267-4D9A-8C8D-32E998990746}"/>
              </a:ext>
            </a:extLst>
          </p:cNvPr>
          <p:cNvSpPr>
            <a:spLocks noGrp="1"/>
          </p:cNvSpPr>
          <p:nvPr>
            <p:ph type="dt" sz="half" idx="10"/>
          </p:nvPr>
        </p:nvSpPr>
        <p:spPr/>
        <p:txBody>
          <a:bodyPr/>
          <a:lstStyle/>
          <a:p>
            <a:fld id="{D06E0539-C7FA-4091-ACAE-FF453B1C3113}" type="datetimeFigureOut">
              <a:rPr lang="en-US" smtClean="0"/>
              <a:t>5/5/2025</a:t>
            </a:fld>
            <a:endParaRPr lang="en-US"/>
          </a:p>
        </p:txBody>
      </p:sp>
      <p:sp>
        <p:nvSpPr>
          <p:cNvPr id="4" name="Footer Placeholder 3">
            <a:extLst>
              <a:ext uri="{FF2B5EF4-FFF2-40B4-BE49-F238E27FC236}">
                <a16:creationId xmlns:a16="http://schemas.microsoft.com/office/drawing/2014/main" id="{93BAF227-2AAB-4F27-AB39-6E7B89D95C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92C6BF-459A-43DA-BE9C-E797EB6A294E}"/>
              </a:ext>
            </a:extLst>
          </p:cNvPr>
          <p:cNvSpPr>
            <a:spLocks noGrp="1"/>
          </p:cNvSpPr>
          <p:nvPr>
            <p:ph type="sldNum" sz="quarter" idx="12"/>
          </p:nvPr>
        </p:nvSpPr>
        <p:spPr/>
        <p:txBody>
          <a:bodyPr/>
          <a:lstStyle/>
          <a:p>
            <a:fld id="{2D24C411-5D12-406B-B106-68F883DA8340}" type="slidenum">
              <a:rPr lang="en-US" smtClean="0"/>
              <a:t>‹#›</a:t>
            </a:fld>
            <a:endParaRPr lang="en-US"/>
          </a:p>
        </p:txBody>
      </p:sp>
    </p:spTree>
    <p:extLst>
      <p:ext uri="{BB962C8B-B14F-4D97-AF65-F5344CB8AC3E}">
        <p14:creationId xmlns:p14="http://schemas.microsoft.com/office/powerpoint/2010/main" val="2792860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9">
            <a:extLst>
              <a:ext uri="{FF2B5EF4-FFF2-40B4-BE49-F238E27FC236}">
                <a16:creationId xmlns:a16="http://schemas.microsoft.com/office/drawing/2014/main" id="{934637E2-CBCE-44F4-9D96-BDE71C4BF0F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30">
            <a:extLst>
              <a:ext uri="{FF2B5EF4-FFF2-40B4-BE49-F238E27FC236}">
                <a16:creationId xmlns:a16="http://schemas.microsoft.com/office/drawing/2014/main" id="{52F143E6-D4B1-44F4-8027-FA0688A20BD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31">
            <a:extLst>
              <a:ext uri="{FF2B5EF4-FFF2-40B4-BE49-F238E27FC236}">
                <a16:creationId xmlns:a16="http://schemas.microsoft.com/office/drawing/2014/main" id="{28838160-5C52-4C68-A025-05D5F96FCCD4}"/>
              </a:ext>
            </a:extLst>
          </p:cNvPr>
          <p:cNvSpPr>
            <a:spLocks noGrp="1" noChangeArrowheads="1"/>
          </p:cNvSpPr>
          <p:nvPr>
            <p:ph type="sldNum" sz="quarter" idx="12"/>
          </p:nvPr>
        </p:nvSpPr>
        <p:spPr>
          <a:ln/>
        </p:spPr>
        <p:txBody>
          <a:bodyPr/>
          <a:lstStyle>
            <a:lvl1pPr>
              <a:defRPr/>
            </a:lvl1pPr>
          </a:lstStyle>
          <a:p>
            <a:fld id="{BA9BB345-41AB-4543-B150-A2EE0E1DB325}" type="slidenum">
              <a:rPr lang="en-US" altLang="en-US"/>
              <a:pPr/>
              <a:t>‹#›</a:t>
            </a:fld>
            <a:endParaRPr lang="en-US" altLang="en-US"/>
          </a:p>
        </p:txBody>
      </p:sp>
    </p:spTree>
    <p:extLst>
      <p:ext uri="{BB962C8B-B14F-4D97-AF65-F5344CB8AC3E}">
        <p14:creationId xmlns:p14="http://schemas.microsoft.com/office/powerpoint/2010/main" val="31353073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023DE3-6378-4148-A5A4-754A75B9EDB9}"/>
              </a:ext>
            </a:extLst>
          </p:cNvPr>
          <p:cNvSpPr>
            <a:spLocks noGrp="1"/>
          </p:cNvSpPr>
          <p:nvPr>
            <p:ph type="dt" sz="half" idx="10"/>
          </p:nvPr>
        </p:nvSpPr>
        <p:spPr/>
        <p:txBody>
          <a:bodyPr/>
          <a:lstStyle/>
          <a:p>
            <a:fld id="{D06E0539-C7FA-4091-ACAE-FF453B1C3113}" type="datetimeFigureOut">
              <a:rPr lang="en-US" smtClean="0"/>
              <a:t>5/5/2025</a:t>
            </a:fld>
            <a:endParaRPr lang="en-US"/>
          </a:p>
        </p:txBody>
      </p:sp>
      <p:sp>
        <p:nvSpPr>
          <p:cNvPr id="3" name="Footer Placeholder 2">
            <a:extLst>
              <a:ext uri="{FF2B5EF4-FFF2-40B4-BE49-F238E27FC236}">
                <a16:creationId xmlns:a16="http://schemas.microsoft.com/office/drawing/2014/main" id="{2DDE443C-EEC0-41AC-BA02-0A8B0E128C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6ED9B1-66D0-43B7-9AD0-2CBBFCE194DC}"/>
              </a:ext>
            </a:extLst>
          </p:cNvPr>
          <p:cNvSpPr>
            <a:spLocks noGrp="1"/>
          </p:cNvSpPr>
          <p:nvPr>
            <p:ph type="sldNum" sz="quarter" idx="12"/>
          </p:nvPr>
        </p:nvSpPr>
        <p:spPr/>
        <p:txBody>
          <a:bodyPr/>
          <a:lstStyle/>
          <a:p>
            <a:fld id="{2D24C411-5D12-406B-B106-68F883DA8340}" type="slidenum">
              <a:rPr lang="en-US" smtClean="0"/>
              <a:t>‹#›</a:t>
            </a:fld>
            <a:endParaRPr lang="en-US"/>
          </a:p>
        </p:txBody>
      </p:sp>
    </p:spTree>
    <p:extLst>
      <p:ext uri="{BB962C8B-B14F-4D97-AF65-F5344CB8AC3E}">
        <p14:creationId xmlns:p14="http://schemas.microsoft.com/office/powerpoint/2010/main" val="19422097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EB9D-806A-42E5-9CA5-CB4178D2FD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D4A092E4-9D2A-470B-8870-F1EF6F4100A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E1BAD0-610F-4E97-8008-2F0E146595B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09DAEF1-0F40-452D-A62F-6ED16AF5B182}"/>
              </a:ext>
            </a:extLst>
          </p:cNvPr>
          <p:cNvSpPr>
            <a:spLocks noGrp="1"/>
          </p:cNvSpPr>
          <p:nvPr>
            <p:ph type="dt" sz="half" idx="10"/>
          </p:nvPr>
        </p:nvSpPr>
        <p:spPr/>
        <p:txBody>
          <a:bodyPr/>
          <a:lstStyle/>
          <a:p>
            <a:fld id="{D06E0539-C7FA-4091-ACAE-FF453B1C3113}" type="datetimeFigureOut">
              <a:rPr lang="en-US" smtClean="0"/>
              <a:t>5/5/2025</a:t>
            </a:fld>
            <a:endParaRPr lang="en-US"/>
          </a:p>
        </p:txBody>
      </p:sp>
      <p:sp>
        <p:nvSpPr>
          <p:cNvPr id="6" name="Footer Placeholder 5">
            <a:extLst>
              <a:ext uri="{FF2B5EF4-FFF2-40B4-BE49-F238E27FC236}">
                <a16:creationId xmlns:a16="http://schemas.microsoft.com/office/drawing/2014/main" id="{96163A1C-1946-4A31-9D3C-7369C61A61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D3BEC-45A1-4910-9F4B-D47AE20FF2BE}"/>
              </a:ext>
            </a:extLst>
          </p:cNvPr>
          <p:cNvSpPr>
            <a:spLocks noGrp="1"/>
          </p:cNvSpPr>
          <p:nvPr>
            <p:ph type="sldNum" sz="quarter" idx="12"/>
          </p:nvPr>
        </p:nvSpPr>
        <p:spPr/>
        <p:txBody>
          <a:bodyPr/>
          <a:lstStyle/>
          <a:p>
            <a:fld id="{2D24C411-5D12-406B-B106-68F883DA8340}" type="slidenum">
              <a:rPr lang="en-US" smtClean="0"/>
              <a:t>‹#›</a:t>
            </a:fld>
            <a:endParaRPr lang="en-US"/>
          </a:p>
        </p:txBody>
      </p:sp>
    </p:spTree>
    <p:extLst>
      <p:ext uri="{BB962C8B-B14F-4D97-AF65-F5344CB8AC3E}">
        <p14:creationId xmlns:p14="http://schemas.microsoft.com/office/powerpoint/2010/main" val="8080845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EA753-D7D2-485A-90FA-79E36569552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B0666BA-82E1-418A-8C28-70F1EC38B20E}"/>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426072F-4AB7-4808-BFAA-DE40A512D20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987FBDC-37BF-4180-BC53-B855C0330652}"/>
              </a:ext>
            </a:extLst>
          </p:cNvPr>
          <p:cNvSpPr>
            <a:spLocks noGrp="1"/>
          </p:cNvSpPr>
          <p:nvPr>
            <p:ph type="dt" sz="half" idx="10"/>
          </p:nvPr>
        </p:nvSpPr>
        <p:spPr/>
        <p:txBody>
          <a:bodyPr/>
          <a:lstStyle/>
          <a:p>
            <a:fld id="{D06E0539-C7FA-4091-ACAE-FF453B1C3113}" type="datetimeFigureOut">
              <a:rPr lang="en-US" smtClean="0"/>
              <a:t>5/5/2025</a:t>
            </a:fld>
            <a:endParaRPr lang="en-US"/>
          </a:p>
        </p:txBody>
      </p:sp>
      <p:sp>
        <p:nvSpPr>
          <p:cNvPr id="6" name="Footer Placeholder 5">
            <a:extLst>
              <a:ext uri="{FF2B5EF4-FFF2-40B4-BE49-F238E27FC236}">
                <a16:creationId xmlns:a16="http://schemas.microsoft.com/office/drawing/2014/main" id="{9E534E6A-FB0A-4926-A648-56182A4549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4CED45-4218-4D8A-9267-DDA70901912F}"/>
              </a:ext>
            </a:extLst>
          </p:cNvPr>
          <p:cNvSpPr>
            <a:spLocks noGrp="1"/>
          </p:cNvSpPr>
          <p:nvPr>
            <p:ph type="sldNum" sz="quarter" idx="12"/>
          </p:nvPr>
        </p:nvSpPr>
        <p:spPr/>
        <p:txBody>
          <a:bodyPr/>
          <a:lstStyle/>
          <a:p>
            <a:fld id="{2D24C411-5D12-406B-B106-68F883DA8340}" type="slidenum">
              <a:rPr lang="en-US" smtClean="0"/>
              <a:t>‹#›</a:t>
            </a:fld>
            <a:endParaRPr lang="en-US"/>
          </a:p>
        </p:txBody>
      </p:sp>
    </p:spTree>
    <p:extLst>
      <p:ext uri="{BB962C8B-B14F-4D97-AF65-F5344CB8AC3E}">
        <p14:creationId xmlns:p14="http://schemas.microsoft.com/office/powerpoint/2010/main" val="40116250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D0E8D-D633-4C92-AF37-B10F3E5A23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0E6A6F-F3FE-4FED-87BF-1CF75A1F79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74B3A-15AD-4024-9398-3BA4414FC41A}"/>
              </a:ext>
            </a:extLst>
          </p:cNvPr>
          <p:cNvSpPr>
            <a:spLocks noGrp="1"/>
          </p:cNvSpPr>
          <p:nvPr>
            <p:ph type="dt" sz="half" idx="10"/>
          </p:nvPr>
        </p:nvSpPr>
        <p:spPr/>
        <p:txBody>
          <a:bodyPr/>
          <a:lstStyle/>
          <a:p>
            <a:fld id="{D06E0539-C7FA-4091-ACAE-FF453B1C3113}" type="datetimeFigureOut">
              <a:rPr lang="en-US" smtClean="0"/>
              <a:t>5/5/2025</a:t>
            </a:fld>
            <a:endParaRPr lang="en-US"/>
          </a:p>
        </p:txBody>
      </p:sp>
      <p:sp>
        <p:nvSpPr>
          <p:cNvPr id="5" name="Footer Placeholder 4">
            <a:extLst>
              <a:ext uri="{FF2B5EF4-FFF2-40B4-BE49-F238E27FC236}">
                <a16:creationId xmlns:a16="http://schemas.microsoft.com/office/drawing/2014/main" id="{0E2A52A8-86A9-4B77-B6A7-28D8B8ECF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D98C22-3E81-43BA-8C69-BB714A4D3DD9}"/>
              </a:ext>
            </a:extLst>
          </p:cNvPr>
          <p:cNvSpPr>
            <a:spLocks noGrp="1"/>
          </p:cNvSpPr>
          <p:nvPr>
            <p:ph type="sldNum" sz="quarter" idx="12"/>
          </p:nvPr>
        </p:nvSpPr>
        <p:spPr/>
        <p:txBody>
          <a:bodyPr/>
          <a:lstStyle/>
          <a:p>
            <a:fld id="{2D24C411-5D12-406B-B106-68F883DA8340}" type="slidenum">
              <a:rPr lang="en-US" smtClean="0"/>
              <a:t>‹#›</a:t>
            </a:fld>
            <a:endParaRPr lang="en-US"/>
          </a:p>
        </p:txBody>
      </p:sp>
    </p:spTree>
    <p:extLst>
      <p:ext uri="{BB962C8B-B14F-4D97-AF65-F5344CB8AC3E}">
        <p14:creationId xmlns:p14="http://schemas.microsoft.com/office/powerpoint/2010/main" val="26596653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98530B-0C58-4E34-A5EF-905BD76ADDC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1295FF-11F1-4909-AF07-AECB50CA631D}"/>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2E98C-6CA4-4E98-B867-F737CD80C846}"/>
              </a:ext>
            </a:extLst>
          </p:cNvPr>
          <p:cNvSpPr>
            <a:spLocks noGrp="1"/>
          </p:cNvSpPr>
          <p:nvPr>
            <p:ph type="dt" sz="half" idx="10"/>
          </p:nvPr>
        </p:nvSpPr>
        <p:spPr/>
        <p:txBody>
          <a:bodyPr/>
          <a:lstStyle/>
          <a:p>
            <a:fld id="{D06E0539-C7FA-4091-ACAE-FF453B1C3113}" type="datetimeFigureOut">
              <a:rPr lang="en-US" smtClean="0"/>
              <a:t>5/5/2025</a:t>
            </a:fld>
            <a:endParaRPr lang="en-US"/>
          </a:p>
        </p:txBody>
      </p:sp>
      <p:sp>
        <p:nvSpPr>
          <p:cNvPr id="5" name="Footer Placeholder 4">
            <a:extLst>
              <a:ext uri="{FF2B5EF4-FFF2-40B4-BE49-F238E27FC236}">
                <a16:creationId xmlns:a16="http://schemas.microsoft.com/office/drawing/2014/main" id="{A1757FDB-114C-4087-8F7F-437EC524F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BB9A14-D2AC-40C5-AFDE-04B4E74D3E41}"/>
              </a:ext>
            </a:extLst>
          </p:cNvPr>
          <p:cNvSpPr>
            <a:spLocks noGrp="1"/>
          </p:cNvSpPr>
          <p:nvPr>
            <p:ph type="sldNum" sz="quarter" idx="12"/>
          </p:nvPr>
        </p:nvSpPr>
        <p:spPr/>
        <p:txBody>
          <a:bodyPr/>
          <a:lstStyle/>
          <a:p>
            <a:fld id="{2D24C411-5D12-406B-B106-68F883DA8340}" type="slidenum">
              <a:rPr lang="en-US" smtClean="0"/>
              <a:t>‹#›</a:t>
            </a:fld>
            <a:endParaRPr lang="en-US"/>
          </a:p>
        </p:txBody>
      </p:sp>
    </p:spTree>
    <p:extLst>
      <p:ext uri="{BB962C8B-B14F-4D97-AF65-F5344CB8AC3E}">
        <p14:creationId xmlns:p14="http://schemas.microsoft.com/office/powerpoint/2010/main" val="42084664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RESENTATION COVER SUMMER">
  <p:cSld name="PRESENTATION COVER SUMMER">
    <p:spTree>
      <p:nvGrpSpPr>
        <p:cNvPr id="1" name="Shape 15"/>
        <p:cNvGrpSpPr/>
        <p:nvPr/>
      </p:nvGrpSpPr>
      <p:grpSpPr>
        <a:xfrm>
          <a:off x="0" y="0"/>
          <a:ext cx="0" cy="0"/>
          <a:chOff x="0" y="0"/>
          <a:chExt cx="0" cy="0"/>
        </a:xfrm>
      </p:grpSpPr>
      <p:pic>
        <p:nvPicPr>
          <p:cNvPr id="16" name="Google Shape;16;p27"/>
          <p:cNvPicPr preferRelativeResize="0"/>
          <p:nvPr/>
        </p:nvPicPr>
        <p:blipFill rotWithShape="1">
          <a:blip r:embed="rId2">
            <a:alphaModFix/>
          </a:blip>
          <a:srcRect l="-1" r="-19128"/>
          <a:stretch/>
        </p:blipFill>
        <p:spPr>
          <a:xfrm>
            <a:off x="5350747" y="3"/>
            <a:ext cx="5404358" cy="6857999"/>
          </a:xfrm>
          <a:prstGeom prst="rect">
            <a:avLst/>
          </a:prstGeom>
          <a:noFill/>
          <a:ln>
            <a:noFill/>
          </a:ln>
        </p:spPr>
      </p:pic>
      <p:sp>
        <p:nvSpPr>
          <p:cNvPr id="17" name="Google Shape;17;p27"/>
          <p:cNvSpPr txBox="1">
            <a:spLocks noGrp="1"/>
          </p:cNvSpPr>
          <p:nvPr>
            <p:ph type="title"/>
          </p:nvPr>
        </p:nvSpPr>
        <p:spPr>
          <a:xfrm>
            <a:off x="235745" y="1734906"/>
            <a:ext cx="2820591" cy="1719262"/>
          </a:xfrm>
          <a:prstGeom prst="rect">
            <a:avLst/>
          </a:prstGeom>
          <a:noFill/>
          <a:ln>
            <a:noFill/>
          </a:ln>
        </p:spPr>
        <p:txBody>
          <a:bodyPr spcFirstLastPara="1" wrap="square" lIns="0" tIns="0" rIns="0" bIns="0" anchor="b" anchorCtr="0">
            <a:noAutofit/>
          </a:bodyPr>
          <a:lstStyle>
            <a:lvl1pPr lvl="0" algn="l">
              <a:lnSpc>
                <a:spcPct val="114285"/>
              </a:lnSpc>
              <a:spcBef>
                <a:spcPts val="0"/>
              </a:spcBef>
              <a:spcAft>
                <a:spcPts val="0"/>
              </a:spcAft>
              <a:buClr>
                <a:schemeClr val="dk1"/>
              </a:buClr>
              <a:buSzPts val="2800"/>
              <a:buFont typeface="Arial"/>
              <a:buNone/>
              <a:defRPr sz="1575"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7"/>
          <p:cNvSpPr txBox="1">
            <a:spLocks noGrp="1"/>
          </p:cNvSpPr>
          <p:nvPr>
            <p:ph type="body" idx="1"/>
          </p:nvPr>
        </p:nvSpPr>
        <p:spPr>
          <a:xfrm>
            <a:off x="235745" y="3608388"/>
            <a:ext cx="2820591" cy="473075"/>
          </a:xfrm>
          <a:prstGeom prst="rect">
            <a:avLst/>
          </a:prstGeom>
          <a:noFill/>
          <a:ln>
            <a:noFill/>
          </a:ln>
        </p:spPr>
        <p:txBody>
          <a:bodyPr spcFirstLastPara="1" wrap="square" lIns="0" tIns="0" rIns="0" bIns="0" anchor="t" anchorCtr="0">
            <a:normAutofit/>
          </a:bodyPr>
          <a:lstStyle>
            <a:lvl1pPr marL="257175" lvl="0" indent="-128588" algn="l">
              <a:lnSpc>
                <a:spcPct val="90000"/>
              </a:lnSpc>
              <a:spcBef>
                <a:spcPts val="0"/>
              </a:spcBef>
              <a:spcAft>
                <a:spcPts val="0"/>
              </a:spcAft>
              <a:buClr>
                <a:schemeClr val="dk1"/>
              </a:buClr>
              <a:buSzPts val="1600"/>
              <a:buFont typeface="Arial"/>
              <a:buNone/>
              <a:defRPr sz="900">
                <a:solidFill>
                  <a:schemeClr val="dk1"/>
                </a:solidFill>
              </a:defRPr>
            </a:lvl1pPr>
            <a:lvl2pPr marL="514350" lvl="1" indent="-128588" algn="l">
              <a:lnSpc>
                <a:spcPct val="90000"/>
              </a:lnSpc>
              <a:spcBef>
                <a:spcPts val="281"/>
              </a:spcBef>
              <a:spcAft>
                <a:spcPts val="0"/>
              </a:spcAft>
              <a:buSzPts val="1200"/>
              <a:buNone/>
              <a:defRPr sz="1125">
                <a:solidFill>
                  <a:srgbClr val="888888"/>
                </a:solidFill>
              </a:defRPr>
            </a:lvl2pPr>
            <a:lvl3pPr marL="771525" lvl="2" indent="-128588" algn="l">
              <a:lnSpc>
                <a:spcPct val="90000"/>
              </a:lnSpc>
              <a:spcBef>
                <a:spcPts val="281"/>
              </a:spcBef>
              <a:spcAft>
                <a:spcPts val="0"/>
              </a:spcAft>
              <a:buSzPts val="1080"/>
              <a:buNone/>
              <a:defRPr sz="1013">
                <a:solidFill>
                  <a:srgbClr val="888888"/>
                </a:solidFill>
              </a:defRPr>
            </a:lvl3pPr>
            <a:lvl4pPr marL="1028700" lvl="3" indent="-128588" algn="l">
              <a:lnSpc>
                <a:spcPct val="90000"/>
              </a:lnSpc>
              <a:spcBef>
                <a:spcPts val="281"/>
              </a:spcBef>
              <a:spcAft>
                <a:spcPts val="0"/>
              </a:spcAft>
              <a:buSzPts val="1280"/>
              <a:buNone/>
              <a:defRPr sz="900">
                <a:solidFill>
                  <a:srgbClr val="888888"/>
                </a:solidFill>
              </a:defRPr>
            </a:lvl4pPr>
            <a:lvl5pPr marL="1285875" lvl="4" indent="-128588" algn="l">
              <a:lnSpc>
                <a:spcPct val="90000"/>
              </a:lnSpc>
              <a:spcBef>
                <a:spcPts val="281"/>
              </a:spcBef>
              <a:spcAft>
                <a:spcPts val="0"/>
              </a:spcAft>
              <a:buSzPts val="1280"/>
              <a:buNone/>
              <a:defRPr sz="900">
                <a:solidFill>
                  <a:srgbClr val="888888"/>
                </a:solidFill>
              </a:defRPr>
            </a:lvl5pPr>
            <a:lvl6pPr marL="1543050" lvl="5" indent="-128588" algn="l">
              <a:lnSpc>
                <a:spcPct val="90000"/>
              </a:lnSpc>
              <a:spcBef>
                <a:spcPts val="281"/>
              </a:spcBef>
              <a:spcAft>
                <a:spcPts val="0"/>
              </a:spcAft>
              <a:buClr>
                <a:srgbClr val="888888"/>
              </a:buClr>
              <a:buSzPts val="1600"/>
              <a:buNone/>
              <a:defRPr sz="900">
                <a:solidFill>
                  <a:srgbClr val="888888"/>
                </a:solidFill>
              </a:defRPr>
            </a:lvl6pPr>
            <a:lvl7pPr marL="1800225" lvl="6" indent="-128588" algn="l">
              <a:lnSpc>
                <a:spcPct val="90000"/>
              </a:lnSpc>
              <a:spcBef>
                <a:spcPts val="281"/>
              </a:spcBef>
              <a:spcAft>
                <a:spcPts val="0"/>
              </a:spcAft>
              <a:buClr>
                <a:srgbClr val="888888"/>
              </a:buClr>
              <a:buSzPts val="1600"/>
              <a:buNone/>
              <a:defRPr sz="900">
                <a:solidFill>
                  <a:srgbClr val="888888"/>
                </a:solidFill>
              </a:defRPr>
            </a:lvl7pPr>
            <a:lvl8pPr marL="2057400" lvl="7" indent="-128588" algn="l">
              <a:lnSpc>
                <a:spcPct val="90000"/>
              </a:lnSpc>
              <a:spcBef>
                <a:spcPts val="281"/>
              </a:spcBef>
              <a:spcAft>
                <a:spcPts val="0"/>
              </a:spcAft>
              <a:buClr>
                <a:srgbClr val="888888"/>
              </a:buClr>
              <a:buSzPts val="1600"/>
              <a:buNone/>
              <a:defRPr sz="900">
                <a:solidFill>
                  <a:srgbClr val="888888"/>
                </a:solidFill>
              </a:defRPr>
            </a:lvl8pPr>
            <a:lvl9pPr marL="2314575" lvl="8" indent="-128588" algn="l">
              <a:lnSpc>
                <a:spcPct val="90000"/>
              </a:lnSpc>
              <a:spcBef>
                <a:spcPts val="281"/>
              </a:spcBef>
              <a:spcAft>
                <a:spcPts val="0"/>
              </a:spcAft>
              <a:buClr>
                <a:srgbClr val="888888"/>
              </a:buClr>
              <a:buSzPts val="1600"/>
              <a:buNone/>
              <a:defRPr sz="900">
                <a:solidFill>
                  <a:srgbClr val="888888"/>
                </a:solidFill>
              </a:defRPr>
            </a:lvl9pPr>
          </a:lstStyle>
          <a:p>
            <a:endParaRPr/>
          </a:p>
        </p:txBody>
      </p:sp>
      <p:pic>
        <p:nvPicPr>
          <p:cNvPr id="19" name="Google Shape;19;p27"/>
          <p:cNvPicPr preferRelativeResize="0"/>
          <p:nvPr/>
        </p:nvPicPr>
        <p:blipFill rotWithShape="1">
          <a:blip r:embed="rId3">
            <a:alphaModFix/>
          </a:blip>
          <a:srcRect/>
          <a:stretch/>
        </p:blipFill>
        <p:spPr>
          <a:xfrm>
            <a:off x="235745" y="296863"/>
            <a:ext cx="1566487" cy="748890"/>
          </a:xfrm>
          <a:prstGeom prst="rect">
            <a:avLst/>
          </a:prstGeom>
          <a:noFill/>
          <a:ln>
            <a:noFill/>
          </a:ln>
        </p:spPr>
      </p:pic>
      <p:pic>
        <p:nvPicPr>
          <p:cNvPr id="20" name="Google Shape;20;p27"/>
          <p:cNvPicPr preferRelativeResize="0"/>
          <p:nvPr/>
        </p:nvPicPr>
        <p:blipFill rotWithShape="1">
          <a:blip r:embed="rId4">
            <a:alphaModFix/>
          </a:blip>
          <a:srcRect/>
          <a:stretch/>
        </p:blipFill>
        <p:spPr>
          <a:xfrm>
            <a:off x="8259918" y="296866"/>
            <a:ext cx="648340" cy="864453"/>
          </a:xfrm>
          <a:prstGeom prst="rect">
            <a:avLst/>
          </a:prstGeom>
          <a:noFill/>
          <a:ln>
            <a:noFill/>
          </a:ln>
        </p:spPr>
      </p:pic>
      <p:sp>
        <p:nvSpPr>
          <p:cNvPr id="21" name="Google Shape;21;p27"/>
          <p:cNvSpPr txBox="1">
            <a:spLocks noGrp="1"/>
          </p:cNvSpPr>
          <p:nvPr>
            <p:ph type="body" idx="2"/>
          </p:nvPr>
        </p:nvSpPr>
        <p:spPr>
          <a:xfrm>
            <a:off x="235745" y="5603875"/>
            <a:ext cx="2060531" cy="431800"/>
          </a:xfrm>
          <a:prstGeom prst="rect">
            <a:avLst/>
          </a:prstGeom>
          <a:noFill/>
          <a:ln>
            <a:noFill/>
          </a:ln>
        </p:spPr>
        <p:txBody>
          <a:bodyPr spcFirstLastPara="1" wrap="square" lIns="0" tIns="0" rIns="0" bIns="0" anchor="t" anchorCtr="0">
            <a:noAutofit/>
          </a:bodyPr>
          <a:lstStyle>
            <a:lvl1pPr marL="257175" lvl="0" indent="-128588" algn="l">
              <a:lnSpc>
                <a:spcPct val="90000"/>
              </a:lnSpc>
              <a:spcBef>
                <a:spcPts val="0"/>
              </a:spcBef>
              <a:spcAft>
                <a:spcPts val="0"/>
              </a:spcAft>
              <a:buClr>
                <a:schemeClr val="dk1"/>
              </a:buClr>
              <a:buSzPts val="1200"/>
              <a:buFont typeface="Arial"/>
              <a:buNone/>
              <a:defRPr sz="675" b="0" i="0" u="none" strike="noStrike"/>
            </a:lvl1pPr>
            <a:lvl2pPr marL="514350" lvl="1" indent="-128588" algn="l">
              <a:lnSpc>
                <a:spcPct val="90000"/>
              </a:lnSpc>
              <a:spcBef>
                <a:spcPts val="281"/>
              </a:spcBef>
              <a:spcAft>
                <a:spcPts val="0"/>
              </a:spcAft>
              <a:buSzPts val="600"/>
              <a:buNone/>
              <a:defRPr sz="563" cap="none"/>
            </a:lvl2pPr>
            <a:lvl3pPr marL="771525" lvl="2" indent="-150019" algn="l">
              <a:lnSpc>
                <a:spcPct val="90000"/>
              </a:lnSpc>
              <a:spcBef>
                <a:spcPts val="281"/>
              </a:spcBef>
              <a:spcAft>
                <a:spcPts val="0"/>
              </a:spcAft>
              <a:buSzPts val="600"/>
              <a:buChar char="•"/>
              <a:defRPr sz="563"/>
            </a:lvl3pPr>
            <a:lvl4pPr marL="1028700" lvl="3" indent="-157163" algn="l">
              <a:lnSpc>
                <a:spcPct val="90000"/>
              </a:lnSpc>
              <a:spcBef>
                <a:spcPts val="281"/>
              </a:spcBef>
              <a:spcAft>
                <a:spcPts val="0"/>
              </a:spcAft>
              <a:buSzPts val="800"/>
              <a:buChar char="•"/>
              <a:defRPr sz="563"/>
            </a:lvl4pPr>
            <a:lvl5pPr marL="1285875" lvl="4" indent="-157163" algn="l">
              <a:lnSpc>
                <a:spcPct val="90000"/>
              </a:lnSpc>
              <a:spcBef>
                <a:spcPts val="281"/>
              </a:spcBef>
              <a:spcAft>
                <a:spcPts val="0"/>
              </a:spcAft>
              <a:buSzPts val="800"/>
              <a:buChar char="•"/>
              <a:defRPr sz="563"/>
            </a:lvl5pPr>
            <a:lvl6pPr marL="1543050" lvl="5" indent="-192881" algn="l">
              <a:lnSpc>
                <a:spcPct val="90000"/>
              </a:lnSpc>
              <a:spcBef>
                <a:spcPts val="281"/>
              </a:spcBef>
              <a:spcAft>
                <a:spcPts val="0"/>
              </a:spcAft>
              <a:buClr>
                <a:schemeClr val="dk1"/>
              </a:buClr>
              <a:buSzPts val="1800"/>
              <a:buChar char="•"/>
              <a:defRPr/>
            </a:lvl6pPr>
            <a:lvl7pPr marL="1800225" lvl="6" indent="-192881" algn="l">
              <a:lnSpc>
                <a:spcPct val="90000"/>
              </a:lnSpc>
              <a:spcBef>
                <a:spcPts val="281"/>
              </a:spcBef>
              <a:spcAft>
                <a:spcPts val="0"/>
              </a:spcAft>
              <a:buClr>
                <a:schemeClr val="dk1"/>
              </a:buClr>
              <a:buSzPts val="1800"/>
              <a:buChar char="•"/>
              <a:defRPr/>
            </a:lvl7pPr>
            <a:lvl8pPr marL="2057400" lvl="7" indent="-192881" algn="l">
              <a:lnSpc>
                <a:spcPct val="90000"/>
              </a:lnSpc>
              <a:spcBef>
                <a:spcPts val="281"/>
              </a:spcBef>
              <a:spcAft>
                <a:spcPts val="0"/>
              </a:spcAft>
              <a:buClr>
                <a:schemeClr val="dk1"/>
              </a:buClr>
              <a:buSzPts val="1800"/>
              <a:buChar char="•"/>
              <a:defRPr/>
            </a:lvl8pPr>
            <a:lvl9pPr marL="2314575" lvl="8" indent="-192881" algn="l">
              <a:lnSpc>
                <a:spcPct val="90000"/>
              </a:lnSpc>
              <a:spcBef>
                <a:spcPts val="281"/>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45118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RESENTATION COVER SUMMER">
  <p:cSld name="PRESENTATION COVER SUMMER">
    <p:spTree>
      <p:nvGrpSpPr>
        <p:cNvPr id="1" name="Shape 15"/>
        <p:cNvGrpSpPr/>
        <p:nvPr/>
      </p:nvGrpSpPr>
      <p:grpSpPr>
        <a:xfrm>
          <a:off x="0" y="0"/>
          <a:ext cx="0" cy="0"/>
          <a:chOff x="0" y="0"/>
          <a:chExt cx="0" cy="0"/>
        </a:xfrm>
      </p:grpSpPr>
      <p:pic>
        <p:nvPicPr>
          <p:cNvPr id="16" name="Google Shape;16;p27"/>
          <p:cNvPicPr preferRelativeResize="0"/>
          <p:nvPr/>
        </p:nvPicPr>
        <p:blipFill rotWithShape="1">
          <a:blip r:embed="rId2">
            <a:alphaModFix/>
          </a:blip>
          <a:srcRect l="-1" r="-19128"/>
          <a:stretch/>
        </p:blipFill>
        <p:spPr>
          <a:xfrm>
            <a:off x="5350747" y="1"/>
            <a:ext cx="5404358" cy="6857999"/>
          </a:xfrm>
          <a:prstGeom prst="rect">
            <a:avLst/>
          </a:prstGeom>
          <a:noFill/>
          <a:ln>
            <a:noFill/>
          </a:ln>
        </p:spPr>
      </p:pic>
      <p:sp>
        <p:nvSpPr>
          <p:cNvPr id="17" name="Google Shape;17;p27"/>
          <p:cNvSpPr txBox="1">
            <a:spLocks noGrp="1"/>
          </p:cNvSpPr>
          <p:nvPr>
            <p:ph type="title"/>
          </p:nvPr>
        </p:nvSpPr>
        <p:spPr>
          <a:xfrm>
            <a:off x="235745" y="1734906"/>
            <a:ext cx="2820591" cy="1719262"/>
          </a:xfrm>
          <a:prstGeom prst="rect">
            <a:avLst/>
          </a:prstGeom>
          <a:noFill/>
          <a:ln>
            <a:noFill/>
          </a:ln>
        </p:spPr>
        <p:txBody>
          <a:bodyPr spcFirstLastPara="1" wrap="square" lIns="0" tIns="0" rIns="0" bIns="0" anchor="b" anchorCtr="0">
            <a:noAutofit/>
          </a:bodyPr>
          <a:lstStyle>
            <a:lvl1pPr lvl="0" algn="l">
              <a:lnSpc>
                <a:spcPct val="114285"/>
              </a:lnSpc>
              <a:spcBef>
                <a:spcPts val="0"/>
              </a:spcBef>
              <a:spcAft>
                <a:spcPts val="0"/>
              </a:spcAft>
              <a:buClr>
                <a:schemeClr val="dk1"/>
              </a:buClr>
              <a:buSzPts val="2800"/>
              <a:buFont typeface="Arial"/>
              <a:buNone/>
              <a:defRPr sz="21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7"/>
          <p:cNvSpPr txBox="1">
            <a:spLocks noGrp="1"/>
          </p:cNvSpPr>
          <p:nvPr>
            <p:ph type="body" idx="1"/>
          </p:nvPr>
        </p:nvSpPr>
        <p:spPr>
          <a:xfrm>
            <a:off x="235745" y="3608388"/>
            <a:ext cx="2820591" cy="473075"/>
          </a:xfrm>
          <a:prstGeom prst="rect">
            <a:avLst/>
          </a:prstGeom>
          <a:noFill/>
          <a:ln>
            <a:noFill/>
          </a:ln>
        </p:spPr>
        <p:txBody>
          <a:bodyPr spcFirstLastPara="1" wrap="square" lIns="0" tIns="0" rIns="0" bIns="0" anchor="t" anchorCtr="0">
            <a:normAutofit/>
          </a:bodyPr>
          <a:lstStyle>
            <a:lvl1pPr marL="342900" lvl="0" indent="-171450" algn="l">
              <a:lnSpc>
                <a:spcPct val="90000"/>
              </a:lnSpc>
              <a:spcBef>
                <a:spcPts val="0"/>
              </a:spcBef>
              <a:spcAft>
                <a:spcPts val="0"/>
              </a:spcAft>
              <a:buClr>
                <a:schemeClr val="dk1"/>
              </a:buClr>
              <a:buSzPts val="1600"/>
              <a:buFont typeface="Arial"/>
              <a:buNone/>
              <a:defRPr sz="1200">
                <a:solidFill>
                  <a:schemeClr val="dk1"/>
                </a:solidFill>
              </a:defRPr>
            </a:lvl1pPr>
            <a:lvl2pPr marL="685800" lvl="1" indent="-171450" algn="l">
              <a:lnSpc>
                <a:spcPct val="90000"/>
              </a:lnSpc>
              <a:spcBef>
                <a:spcPts val="375"/>
              </a:spcBef>
              <a:spcAft>
                <a:spcPts val="0"/>
              </a:spcAft>
              <a:buSzPts val="1200"/>
              <a:buNone/>
              <a:defRPr sz="1500">
                <a:solidFill>
                  <a:srgbClr val="888888"/>
                </a:solidFill>
              </a:defRPr>
            </a:lvl2pPr>
            <a:lvl3pPr marL="1028700" lvl="2" indent="-171450" algn="l">
              <a:lnSpc>
                <a:spcPct val="90000"/>
              </a:lnSpc>
              <a:spcBef>
                <a:spcPts val="375"/>
              </a:spcBef>
              <a:spcAft>
                <a:spcPts val="0"/>
              </a:spcAft>
              <a:buSzPts val="1080"/>
              <a:buNone/>
              <a:defRPr sz="1350">
                <a:solidFill>
                  <a:srgbClr val="888888"/>
                </a:solidFill>
              </a:defRPr>
            </a:lvl3pPr>
            <a:lvl4pPr marL="1371600" lvl="3" indent="-171450" algn="l">
              <a:lnSpc>
                <a:spcPct val="90000"/>
              </a:lnSpc>
              <a:spcBef>
                <a:spcPts val="375"/>
              </a:spcBef>
              <a:spcAft>
                <a:spcPts val="0"/>
              </a:spcAft>
              <a:buSzPts val="1280"/>
              <a:buNone/>
              <a:defRPr sz="1200">
                <a:solidFill>
                  <a:srgbClr val="888888"/>
                </a:solidFill>
              </a:defRPr>
            </a:lvl4pPr>
            <a:lvl5pPr marL="1714500" lvl="4" indent="-171450" algn="l">
              <a:lnSpc>
                <a:spcPct val="90000"/>
              </a:lnSpc>
              <a:spcBef>
                <a:spcPts val="375"/>
              </a:spcBef>
              <a:spcAft>
                <a:spcPts val="0"/>
              </a:spcAft>
              <a:buSzPts val="128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pic>
        <p:nvPicPr>
          <p:cNvPr id="19" name="Google Shape;19;p27"/>
          <p:cNvPicPr preferRelativeResize="0"/>
          <p:nvPr/>
        </p:nvPicPr>
        <p:blipFill rotWithShape="1">
          <a:blip r:embed="rId3">
            <a:alphaModFix/>
          </a:blip>
          <a:srcRect/>
          <a:stretch/>
        </p:blipFill>
        <p:spPr>
          <a:xfrm>
            <a:off x="235744" y="296863"/>
            <a:ext cx="1566487" cy="748890"/>
          </a:xfrm>
          <a:prstGeom prst="rect">
            <a:avLst/>
          </a:prstGeom>
          <a:noFill/>
          <a:ln>
            <a:noFill/>
          </a:ln>
        </p:spPr>
      </p:pic>
      <p:pic>
        <p:nvPicPr>
          <p:cNvPr id="20" name="Google Shape;20;p27"/>
          <p:cNvPicPr preferRelativeResize="0"/>
          <p:nvPr/>
        </p:nvPicPr>
        <p:blipFill rotWithShape="1">
          <a:blip r:embed="rId4">
            <a:alphaModFix/>
          </a:blip>
          <a:srcRect/>
          <a:stretch/>
        </p:blipFill>
        <p:spPr>
          <a:xfrm>
            <a:off x="8259917" y="296864"/>
            <a:ext cx="648340" cy="864453"/>
          </a:xfrm>
          <a:prstGeom prst="rect">
            <a:avLst/>
          </a:prstGeom>
          <a:noFill/>
          <a:ln>
            <a:noFill/>
          </a:ln>
        </p:spPr>
      </p:pic>
      <p:sp>
        <p:nvSpPr>
          <p:cNvPr id="21" name="Google Shape;21;p27"/>
          <p:cNvSpPr txBox="1">
            <a:spLocks noGrp="1"/>
          </p:cNvSpPr>
          <p:nvPr>
            <p:ph type="body" idx="2"/>
          </p:nvPr>
        </p:nvSpPr>
        <p:spPr>
          <a:xfrm>
            <a:off x="235744" y="5603875"/>
            <a:ext cx="2060531" cy="431800"/>
          </a:xfrm>
          <a:prstGeom prst="rect">
            <a:avLst/>
          </a:prstGeom>
          <a:noFill/>
          <a:ln>
            <a:noFill/>
          </a:ln>
        </p:spPr>
        <p:txBody>
          <a:bodyPr spcFirstLastPara="1" wrap="square" lIns="0" tIns="0" rIns="0" bIns="0" anchor="t" anchorCtr="0">
            <a:noAutofit/>
          </a:bodyPr>
          <a:lstStyle>
            <a:lvl1pPr marL="342900" lvl="0" indent="-171450" algn="l">
              <a:lnSpc>
                <a:spcPct val="90000"/>
              </a:lnSpc>
              <a:spcBef>
                <a:spcPts val="0"/>
              </a:spcBef>
              <a:spcAft>
                <a:spcPts val="0"/>
              </a:spcAft>
              <a:buClr>
                <a:schemeClr val="dk1"/>
              </a:buClr>
              <a:buSzPts val="1200"/>
              <a:buFont typeface="Arial"/>
              <a:buNone/>
              <a:defRPr sz="900" b="0" i="0" u="none" strike="noStrike"/>
            </a:lvl1pPr>
            <a:lvl2pPr marL="685800" lvl="1" indent="-171450" algn="l">
              <a:lnSpc>
                <a:spcPct val="90000"/>
              </a:lnSpc>
              <a:spcBef>
                <a:spcPts val="375"/>
              </a:spcBef>
              <a:spcAft>
                <a:spcPts val="0"/>
              </a:spcAft>
              <a:buSzPts val="600"/>
              <a:buNone/>
              <a:defRPr sz="750" cap="none"/>
            </a:lvl2pPr>
            <a:lvl3pPr marL="1028700" lvl="2" indent="-200025" algn="l">
              <a:lnSpc>
                <a:spcPct val="90000"/>
              </a:lnSpc>
              <a:spcBef>
                <a:spcPts val="375"/>
              </a:spcBef>
              <a:spcAft>
                <a:spcPts val="0"/>
              </a:spcAft>
              <a:buSzPts val="600"/>
              <a:buChar char="•"/>
              <a:defRPr sz="750"/>
            </a:lvl3pPr>
            <a:lvl4pPr marL="1371600" lvl="3" indent="-209550" algn="l">
              <a:lnSpc>
                <a:spcPct val="90000"/>
              </a:lnSpc>
              <a:spcBef>
                <a:spcPts val="375"/>
              </a:spcBef>
              <a:spcAft>
                <a:spcPts val="0"/>
              </a:spcAft>
              <a:buSzPts val="800"/>
              <a:buChar char="•"/>
              <a:defRPr sz="750"/>
            </a:lvl4pPr>
            <a:lvl5pPr marL="1714500" lvl="4" indent="-209550" algn="l">
              <a:lnSpc>
                <a:spcPct val="90000"/>
              </a:lnSpc>
              <a:spcBef>
                <a:spcPts val="375"/>
              </a:spcBef>
              <a:spcAft>
                <a:spcPts val="0"/>
              </a:spcAft>
              <a:buSzPts val="800"/>
              <a:buChar char="•"/>
              <a:defRPr sz="75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458227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70"/>
        <p:cNvGrpSpPr/>
        <p:nvPr/>
      </p:nvGrpSpPr>
      <p:grpSpPr>
        <a:xfrm>
          <a:off x="0" y="0"/>
          <a:ext cx="0" cy="0"/>
          <a:chOff x="0" y="0"/>
          <a:chExt cx="0" cy="0"/>
        </a:xfrm>
      </p:grpSpPr>
      <p:sp>
        <p:nvSpPr>
          <p:cNvPr id="71" name="Google Shape;71;p41"/>
          <p:cNvSpPr txBox="1">
            <a:spLocks noGrp="1"/>
          </p:cNvSpPr>
          <p:nvPr>
            <p:ph type="title"/>
          </p:nvPr>
        </p:nvSpPr>
        <p:spPr>
          <a:xfrm>
            <a:off x="235744" y="302839"/>
            <a:ext cx="8668941" cy="378198"/>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1"/>
          <p:cNvSpPr txBox="1">
            <a:spLocks noGrp="1"/>
          </p:cNvSpPr>
          <p:nvPr>
            <p:ph type="body" idx="1"/>
          </p:nvPr>
        </p:nvSpPr>
        <p:spPr>
          <a:xfrm>
            <a:off x="235744" y="1828801"/>
            <a:ext cx="8668941" cy="4206875"/>
          </a:xfrm>
          <a:prstGeom prst="rect">
            <a:avLst/>
          </a:prstGeom>
          <a:noFill/>
          <a:ln>
            <a:noFill/>
          </a:ln>
        </p:spPr>
        <p:txBody>
          <a:bodyPr spcFirstLastPara="1" wrap="square" lIns="0" tIns="0" rIns="0" bIns="0" anchor="t" anchorCtr="0">
            <a:noAutofit/>
          </a:bodyPr>
          <a:lstStyle>
            <a:lvl1pPr marL="342900" lvl="0" indent="-171450" algn="l">
              <a:lnSpc>
                <a:spcPct val="90000"/>
              </a:lnSpc>
              <a:spcBef>
                <a:spcPts val="750"/>
              </a:spcBef>
              <a:spcAft>
                <a:spcPts val="0"/>
              </a:spcAft>
              <a:buClr>
                <a:schemeClr val="dk1"/>
              </a:buClr>
              <a:buSzPts val="1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40029" algn="l">
              <a:lnSpc>
                <a:spcPct val="90000"/>
              </a:lnSpc>
              <a:spcBef>
                <a:spcPts val="375"/>
              </a:spcBef>
              <a:spcAft>
                <a:spcPts val="0"/>
              </a:spcAft>
              <a:buSzPts val="1440"/>
              <a:buChar char="–"/>
              <a:defRPr/>
            </a:lvl4pPr>
            <a:lvl5pPr marL="1714500" lvl="4" indent="-240029" algn="l">
              <a:lnSpc>
                <a:spcPct val="90000"/>
              </a:lnSpc>
              <a:spcBef>
                <a:spcPts val="375"/>
              </a:spcBef>
              <a:spcAft>
                <a:spcPts val="0"/>
              </a:spcAft>
              <a:buSzPts val="144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 name="Google Shape;73;p41"/>
          <p:cNvSpPr txBox="1">
            <a:spLocks noGrp="1"/>
          </p:cNvSpPr>
          <p:nvPr>
            <p:ph type="dt" idx="10"/>
          </p:nvPr>
        </p:nvSpPr>
        <p:spPr>
          <a:xfrm>
            <a:off x="6809185" y="6356350"/>
            <a:ext cx="1363265" cy="19881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1"/>
          <p:cNvSpPr txBox="1">
            <a:spLocks noGrp="1"/>
          </p:cNvSpPr>
          <p:nvPr>
            <p:ph type="ftr" idx="11"/>
          </p:nvPr>
        </p:nvSpPr>
        <p:spPr>
          <a:xfrm>
            <a:off x="4613672" y="6355977"/>
            <a:ext cx="2096690" cy="19881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41"/>
          <p:cNvSpPr txBox="1">
            <a:spLocks noGrp="1"/>
          </p:cNvSpPr>
          <p:nvPr>
            <p:ph type="sldNum" idx="12"/>
          </p:nvPr>
        </p:nvSpPr>
        <p:spPr>
          <a:xfrm>
            <a:off x="8599394" y="6356350"/>
            <a:ext cx="305291" cy="198812"/>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pic>
        <p:nvPicPr>
          <p:cNvPr id="76" name="Google Shape;76;p41"/>
          <p:cNvPicPr preferRelativeResize="0"/>
          <p:nvPr/>
        </p:nvPicPr>
        <p:blipFill rotWithShape="1">
          <a:blip r:embed="rId2">
            <a:alphaModFix/>
          </a:blip>
          <a:srcRect/>
          <a:stretch/>
        </p:blipFill>
        <p:spPr>
          <a:xfrm>
            <a:off x="242888" y="6348064"/>
            <a:ext cx="155044" cy="206725"/>
          </a:xfrm>
          <a:prstGeom prst="rect">
            <a:avLst/>
          </a:prstGeom>
          <a:noFill/>
          <a:ln>
            <a:noFill/>
          </a:ln>
        </p:spPr>
      </p:pic>
    </p:spTree>
    <p:extLst>
      <p:ext uri="{BB962C8B-B14F-4D97-AF65-F5344CB8AC3E}">
        <p14:creationId xmlns:p14="http://schemas.microsoft.com/office/powerpoint/2010/main" val="988768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9">
            <a:extLst>
              <a:ext uri="{FF2B5EF4-FFF2-40B4-BE49-F238E27FC236}">
                <a16:creationId xmlns:a16="http://schemas.microsoft.com/office/drawing/2014/main" id="{3498BAEC-508C-40A4-85B5-3B3BB33ADFC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30">
            <a:extLst>
              <a:ext uri="{FF2B5EF4-FFF2-40B4-BE49-F238E27FC236}">
                <a16:creationId xmlns:a16="http://schemas.microsoft.com/office/drawing/2014/main" id="{F6862D42-1C4A-4C7C-BFFF-8DE26A2AE0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31">
            <a:extLst>
              <a:ext uri="{FF2B5EF4-FFF2-40B4-BE49-F238E27FC236}">
                <a16:creationId xmlns:a16="http://schemas.microsoft.com/office/drawing/2014/main" id="{D06DCE3E-7E64-43E3-87E0-45E2AF383CB2}"/>
              </a:ext>
            </a:extLst>
          </p:cNvPr>
          <p:cNvSpPr>
            <a:spLocks noGrp="1" noChangeArrowheads="1"/>
          </p:cNvSpPr>
          <p:nvPr>
            <p:ph type="sldNum" sz="quarter" idx="12"/>
          </p:nvPr>
        </p:nvSpPr>
        <p:spPr>
          <a:ln/>
        </p:spPr>
        <p:txBody>
          <a:bodyPr/>
          <a:lstStyle>
            <a:lvl1pPr>
              <a:defRPr/>
            </a:lvl1pPr>
          </a:lstStyle>
          <a:p>
            <a:fld id="{3330C6E9-895E-4A18-B629-5AA2475D4924}" type="slidenum">
              <a:rPr lang="en-US" altLang="en-US"/>
              <a:pPr/>
              <a:t>‹#›</a:t>
            </a:fld>
            <a:endParaRPr lang="en-US" altLang="en-US"/>
          </a:p>
        </p:txBody>
      </p:sp>
    </p:spTree>
    <p:extLst>
      <p:ext uri="{BB962C8B-B14F-4D97-AF65-F5344CB8AC3E}">
        <p14:creationId xmlns:p14="http://schemas.microsoft.com/office/powerpoint/2010/main" val="21804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4191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295400"/>
            <a:ext cx="4191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9">
            <a:extLst>
              <a:ext uri="{FF2B5EF4-FFF2-40B4-BE49-F238E27FC236}">
                <a16:creationId xmlns:a16="http://schemas.microsoft.com/office/drawing/2014/main" id="{14E8D116-4348-49F4-AA4C-CE499E75F1A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30">
            <a:extLst>
              <a:ext uri="{FF2B5EF4-FFF2-40B4-BE49-F238E27FC236}">
                <a16:creationId xmlns:a16="http://schemas.microsoft.com/office/drawing/2014/main" id="{569C42C6-F64B-4343-99F2-DBB5F26D8C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31">
            <a:extLst>
              <a:ext uri="{FF2B5EF4-FFF2-40B4-BE49-F238E27FC236}">
                <a16:creationId xmlns:a16="http://schemas.microsoft.com/office/drawing/2014/main" id="{59E492AA-F8DF-4792-B6F8-E63B7856E9DB}"/>
              </a:ext>
            </a:extLst>
          </p:cNvPr>
          <p:cNvSpPr>
            <a:spLocks noGrp="1" noChangeArrowheads="1"/>
          </p:cNvSpPr>
          <p:nvPr>
            <p:ph type="sldNum" sz="quarter" idx="12"/>
          </p:nvPr>
        </p:nvSpPr>
        <p:spPr>
          <a:ln/>
        </p:spPr>
        <p:txBody>
          <a:bodyPr/>
          <a:lstStyle>
            <a:lvl1pPr>
              <a:defRPr/>
            </a:lvl1pPr>
          </a:lstStyle>
          <a:p>
            <a:fld id="{D082EB18-7CA0-4444-8583-FB206FAE6D78}" type="slidenum">
              <a:rPr lang="en-US" altLang="en-US"/>
              <a:pPr/>
              <a:t>‹#›</a:t>
            </a:fld>
            <a:endParaRPr lang="en-US" altLang="en-US"/>
          </a:p>
        </p:txBody>
      </p:sp>
    </p:spTree>
    <p:extLst>
      <p:ext uri="{BB962C8B-B14F-4D97-AF65-F5344CB8AC3E}">
        <p14:creationId xmlns:p14="http://schemas.microsoft.com/office/powerpoint/2010/main" val="1464140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9">
            <a:extLst>
              <a:ext uri="{FF2B5EF4-FFF2-40B4-BE49-F238E27FC236}">
                <a16:creationId xmlns:a16="http://schemas.microsoft.com/office/drawing/2014/main" id="{8C615FE9-B847-44E8-983A-3A742D02E154}"/>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30">
            <a:extLst>
              <a:ext uri="{FF2B5EF4-FFF2-40B4-BE49-F238E27FC236}">
                <a16:creationId xmlns:a16="http://schemas.microsoft.com/office/drawing/2014/main" id="{F02F2EAF-7AA6-4B6F-8C95-8866A0F978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31">
            <a:extLst>
              <a:ext uri="{FF2B5EF4-FFF2-40B4-BE49-F238E27FC236}">
                <a16:creationId xmlns:a16="http://schemas.microsoft.com/office/drawing/2014/main" id="{0FF4A331-08DA-41D3-96A8-DE5CB8A0BBD3}"/>
              </a:ext>
            </a:extLst>
          </p:cNvPr>
          <p:cNvSpPr>
            <a:spLocks noGrp="1" noChangeArrowheads="1"/>
          </p:cNvSpPr>
          <p:nvPr>
            <p:ph type="sldNum" sz="quarter" idx="12"/>
          </p:nvPr>
        </p:nvSpPr>
        <p:spPr>
          <a:ln/>
        </p:spPr>
        <p:txBody>
          <a:bodyPr/>
          <a:lstStyle>
            <a:lvl1pPr>
              <a:defRPr/>
            </a:lvl1pPr>
          </a:lstStyle>
          <a:p>
            <a:fld id="{7228EBA3-93D8-4474-BBBD-B8F110DC921E}" type="slidenum">
              <a:rPr lang="en-US" altLang="en-US"/>
              <a:pPr/>
              <a:t>‹#›</a:t>
            </a:fld>
            <a:endParaRPr lang="en-US" altLang="en-US"/>
          </a:p>
        </p:txBody>
      </p:sp>
    </p:spTree>
    <p:extLst>
      <p:ext uri="{BB962C8B-B14F-4D97-AF65-F5344CB8AC3E}">
        <p14:creationId xmlns:p14="http://schemas.microsoft.com/office/powerpoint/2010/main" val="822107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9">
            <a:extLst>
              <a:ext uri="{FF2B5EF4-FFF2-40B4-BE49-F238E27FC236}">
                <a16:creationId xmlns:a16="http://schemas.microsoft.com/office/drawing/2014/main" id="{9CF64468-AFE5-4957-A928-D4906453F503}"/>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30">
            <a:extLst>
              <a:ext uri="{FF2B5EF4-FFF2-40B4-BE49-F238E27FC236}">
                <a16:creationId xmlns:a16="http://schemas.microsoft.com/office/drawing/2014/main" id="{DD803420-2F52-4B11-B50B-CBAE18C21B4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31">
            <a:extLst>
              <a:ext uri="{FF2B5EF4-FFF2-40B4-BE49-F238E27FC236}">
                <a16:creationId xmlns:a16="http://schemas.microsoft.com/office/drawing/2014/main" id="{852B3796-C1C7-4075-BAAE-7E540BC543B4}"/>
              </a:ext>
            </a:extLst>
          </p:cNvPr>
          <p:cNvSpPr>
            <a:spLocks noGrp="1" noChangeArrowheads="1"/>
          </p:cNvSpPr>
          <p:nvPr>
            <p:ph type="sldNum" sz="quarter" idx="12"/>
          </p:nvPr>
        </p:nvSpPr>
        <p:spPr>
          <a:ln/>
        </p:spPr>
        <p:txBody>
          <a:bodyPr/>
          <a:lstStyle>
            <a:lvl1pPr>
              <a:defRPr/>
            </a:lvl1pPr>
          </a:lstStyle>
          <a:p>
            <a:fld id="{BBC58632-B9F2-419E-BBB9-947787EAB736}" type="slidenum">
              <a:rPr lang="en-US" altLang="en-US"/>
              <a:pPr/>
              <a:t>‹#›</a:t>
            </a:fld>
            <a:endParaRPr lang="en-US" altLang="en-US"/>
          </a:p>
        </p:txBody>
      </p:sp>
    </p:spTree>
    <p:extLst>
      <p:ext uri="{BB962C8B-B14F-4D97-AF65-F5344CB8AC3E}">
        <p14:creationId xmlns:p14="http://schemas.microsoft.com/office/powerpoint/2010/main" val="3581814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9">
            <a:extLst>
              <a:ext uri="{FF2B5EF4-FFF2-40B4-BE49-F238E27FC236}">
                <a16:creationId xmlns:a16="http://schemas.microsoft.com/office/drawing/2014/main" id="{7F0CC4DA-32D3-43FF-AFE6-820D0FDEC44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30">
            <a:extLst>
              <a:ext uri="{FF2B5EF4-FFF2-40B4-BE49-F238E27FC236}">
                <a16:creationId xmlns:a16="http://schemas.microsoft.com/office/drawing/2014/main" id="{3D144E3E-5F66-47AF-B049-D5507D2BF78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31">
            <a:extLst>
              <a:ext uri="{FF2B5EF4-FFF2-40B4-BE49-F238E27FC236}">
                <a16:creationId xmlns:a16="http://schemas.microsoft.com/office/drawing/2014/main" id="{38F9057D-F8B9-4957-9581-30240DDDD648}"/>
              </a:ext>
            </a:extLst>
          </p:cNvPr>
          <p:cNvSpPr>
            <a:spLocks noGrp="1" noChangeArrowheads="1"/>
          </p:cNvSpPr>
          <p:nvPr>
            <p:ph type="sldNum" sz="quarter" idx="12"/>
          </p:nvPr>
        </p:nvSpPr>
        <p:spPr>
          <a:ln/>
        </p:spPr>
        <p:txBody>
          <a:bodyPr/>
          <a:lstStyle>
            <a:lvl1pPr>
              <a:defRPr/>
            </a:lvl1pPr>
          </a:lstStyle>
          <a:p>
            <a:fld id="{E2D752F9-13A2-435D-BE6F-F8D632851337}" type="slidenum">
              <a:rPr lang="en-US" altLang="en-US"/>
              <a:pPr/>
              <a:t>‹#›</a:t>
            </a:fld>
            <a:endParaRPr lang="en-US" altLang="en-US"/>
          </a:p>
        </p:txBody>
      </p:sp>
    </p:spTree>
    <p:extLst>
      <p:ext uri="{BB962C8B-B14F-4D97-AF65-F5344CB8AC3E}">
        <p14:creationId xmlns:p14="http://schemas.microsoft.com/office/powerpoint/2010/main" val="428981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9">
            <a:extLst>
              <a:ext uri="{FF2B5EF4-FFF2-40B4-BE49-F238E27FC236}">
                <a16:creationId xmlns:a16="http://schemas.microsoft.com/office/drawing/2014/main" id="{93D2E906-31A7-42A7-ABDD-457183DF1B6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30">
            <a:extLst>
              <a:ext uri="{FF2B5EF4-FFF2-40B4-BE49-F238E27FC236}">
                <a16:creationId xmlns:a16="http://schemas.microsoft.com/office/drawing/2014/main" id="{F63AA2C3-F094-4923-89AD-17DC17D427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31">
            <a:extLst>
              <a:ext uri="{FF2B5EF4-FFF2-40B4-BE49-F238E27FC236}">
                <a16:creationId xmlns:a16="http://schemas.microsoft.com/office/drawing/2014/main" id="{2FAE87AC-0B24-4A40-8E24-01A6F542270A}"/>
              </a:ext>
            </a:extLst>
          </p:cNvPr>
          <p:cNvSpPr>
            <a:spLocks noGrp="1" noChangeArrowheads="1"/>
          </p:cNvSpPr>
          <p:nvPr>
            <p:ph type="sldNum" sz="quarter" idx="12"/>
          </p:nvPr>
        </p:nvSpPr>
        <p:spPr>
          <a:ln/>
        </p:spPr>
        <p:txBody>
          <a:bodyPr/>
          <a:lstStyle>
            <a:lvl1pPr>
              <a:defRPr/>
            </a:lvl1pPr>
          </a:lstStyle>
          <a:p>
            <a:fld id="{06A9D9E2-898A-424D-AB17-87D97E868039}" type="slidenum">
              <a:rPr lang="en-US" altLang="en-US"/>
              <a:pPr/>
              <a:t>‹#›</a:t>
            </a:fld>
            <a:endParaRPr lang="en-US" altLang="en-US"/>
          </a:p>
        </p:txBody>
      </p:sp>
    </p:spTree>
    <p:extLst>
      <p:ext uri="{BB962C8B-B14F-4D97-AF65-F5344CB8AC3E}">
        <p14:creationId xmlns:p14="http://schemas.microsoft.com/office/powerpoint/2010/main" val="259155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9">
            <a:extLst>
              <a:ext uri="{FF2B5EF4-FFF2-40B4-BE49-F238E27FC236}">
                <a16:creationId xmlns:a16="http://schemas.microsoft.com/office/drawing/2014/main" id="{6286BED0-ACF6-49FF-B341-9FB4CECF9A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30">
            <a:extLst>
              <a:ext uri="{FF2B5EF4-FFF2-40B4-BE49-F238E27FC236}">
                <a16:creationId xmlns:a16="http://schemas.microsoft.com/office/drawing/2014/main" id="{0CB3AB04-1CFD-448B-B31F-DD75A7AB3C6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31">
            <a:extLst>
              <a:ext uri="{FF2B5EF4-FFF2-40B4-BE49-F238E27FC236}">
                <a16:creationId xmlns:a16="http://schemas.microsoft.com/office/drawing/2014/main" id="{FFFD3274-1035-43B5-9703-95D75C43488F}"/>
              </a:ext>
            </a:extLst>
          </p:cNvPr>
          <p:cNvSpPr>
            <a:spLocks noGrp="1" noChangeArrowheads="1"/>
          </p:cNvSpPr>
          <p:nvPr>
            <p:ph type="sldNum" sz="quarter" idx="12"/>
          </p:nvPr>
        </p:nvSpPr>
        <p:spPr>
          <a:ln/>
        </p:spPr>
        <p:txBody>
          <a:bodyPr/>
          <a:lstStyle>
            <a:lvl1pPr>
              <a:defRPr/>
            </a:lvl1pPr>
          </a:lstStyle>
          <a:p>
            <a:fld id="{C7847D3A-013F-442C-A205-DC01CA9BD770}" type="slidenum">
              <a:rPr lang="en-US" altLang="en-US"/>
              <a:pPr/>
              <a:t>‹#›</a:t>
            </a:fld>
            <a:endParaRPr lang="en-US" altLang="en-US"/>
          </a:p>
        </p:txBody>
      </p:sp>
    </p:spTree>
    <p:extLst>
      <p:ext uri="{BB962C8B-B14F-4D97-AF65-F5344CB8AC3E}">
        <p14:creationId xmlns:p14="http://schemas.microsoft.com/office/powerpoint/2010/main" val="110576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6">
            <a:extLst>
              <a:ext uri="{FF2B5EF4-FFF2-40B4-BE49-F238E27FC236}">
                <a16:creationId xmlns:a16="http://schemas.microsoft.com/office/drawing/2014/main" id="{4D7C319C-B090-4452-AF95-027FF9BE5A62}"/>
              </a:ext>
            </a:extLst>
          </p:cNvPr>
          <p:cNvSpPr>
            <a:spLocks noGrp="1" noChangeArrowheads="1"/>
          </p:cNvSpPr>
          <p:nvPr>
            <p:ph type="title"/>
          </p:nvPr>
        </p:nvSpPr>
        <p:spPr bwMode="auto">
          <a:xfrm>
            <a:off x="381000" y="76200"/>
            <a:ext cx="85248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title style</a:t>
            </a:r>
          </a:p>
        </p:txBody>
      </p:sp>
      <p:sp>
        <p:nvSpPr>
          <p:cNvPr id="1027" name="Rectangle 7">
            <a:extLst>
              <a:ext uri="{FF2B5EF4-FFF2-40B4-BE49-F238E27FC236}">
                <a16:creationId xmlns:a16="http://schemas.microsoft.com/office/drawing/2014/main" id="{8A3AE0B2-4F3B-42A3-BEF1-8ECF70892EAD}"/>
              </a:ext>
            </a:extLst>
          </p:cNvPr>
          <p:cNvSpPr>
            <a:spLocks noGrp="1" noChangeArrowheads="1"/>
          </p:cNvSpPr>
          <p:nvPr>
            <p:ph type="body" idx="1"/>
          </p:nvPr>
        </p:nvSpPr>
        <p:spPr bwMode="white">
          <a:xfrm>
            <a:off x="381000" y="1295400"/>
            <a:ext cx="8534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77" name="Rectangle 29">
            <a:extLst>
              <a:ext uri="{FF2B5EF4-FFF2-40B4-BE49-F238E27FC236}">
                <a16:creationId xmlns:a16="http://schemas.microsoft.com/office/drawing/2014/main" id="{F61EEA27-93B7-4465-BA7C-37DDEE4EB466}"/>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Times New Roman" pitchFamily="18" charset="0"/>
                <a:cs typeface="+mn-cs"/>
              </a:defRPr>
            </a:lvl1pPr>
          </a:lstStyle>
          <a:p>
            <a:pPr>
              <a:defRPr/>
            </a:pPr>
            <a:endParaRPr lang="en-US"/>
          </a:p>
        </p:txBody>
      </p:sp>
      <p:sp>
        <p:nvSpPr>
          <p:cNvPr id="2078" name="Rectangle 30">
            <a:extLst>
              <a:ext uri="{FF2B5EF4-FFF2-40B4-BE49-F238E27FC236}">
                <a16:creationId xmlns:a16="http://schemas.microsoft.com/office/drawing/2014/main" id="{24CEEFA4-B5E6-4DB7-A992-CBB61EC00654}"/>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Times New Roman" pitchFamily="18" charset="0"/>
                <a:cs typeface="+mn-cs"/>
              </a:defRPr>
            </a:lvl1pPr>
          </a:lstStyle>
          <a:p>
            <a:pPr>
              <a:defRPr/>
            </a:pPr>
            <a:endParaRPr lang="en-US"/>
          </a:p>
        </p:txBody>
      </p:sp>
      <p:sp>
        <p:nvSpPr>
          <p:cNvPr id="2079" name="Rectangle 31">
            <a:extLst>
              <a:ext uri="{FF2B5EF4-FFF2-40B4-BE49-F238E27FC236}">
                <a16:creationId xmlns:a16="http://schemas.microsoft.com/office/drawing/2014/main" id="{C0B121E3-AEA8-4AA5-A94D-ED64BC94BBB6}"/>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Times New Roman" panose="02020603050405020304" pitchFamily="18" charset="0"/>
              </a:defRPr>
            </a:lvl1pPr>
          </a:lstStyle>
          <a:p>
            <a:fld id="{E387F868-FEA8-4904-8C96-FEE4C4F6A93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6"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defRPr>
      </a:lvl2pPr>
      <a:lvl3pPr algn="l" rtl="0" eaLnBrk="0" fontAlgn="base" hangingPunct="0">
        <a:spcBef>
          <a:spcPct val="0"/>
        </a:spcBef>
        <a:spcAft>
          <a:spcPct val="0"/>
        </a:spcAft>
        <a:defRPr kumimoji="1" sz="4400">
          <a:solidFill>
            <a:schemeClr val="tx2"/>
          </a:solidFill>
          <a:latin typeface="Tahoma" pitchFamily="34" charset="0"/>
        </a:defRPr>
      </a:lvl3pPr>
      <a:lvl4pPr algn="l" rtl="0" eaLnBrk="0" fontAlgn="base" hangingPunct="0">
        <a:spcBef>
          <a:spcPct val="0"/>
        </a:spcBef>
        <a:spcAft>
          <a:spcPct val="0"/>
        </a:spcAft>
        <a:defRPr kumimoji="1" sz="4400">
          <a:solidFill>
            <a:schemeClr val="tx2"/>
          </a:solidFill>
          <a:latin typeface="Tahoma" pitchFamily="34" charset="0"/>
        </a:defRPr>
      </a:lvl4pPr>
      <a:lvl5pPr algn="l" rtl="0" eaLnBrk="0" fontAlgn="base" hangingPunct="0">
        <a:spcBef>
          <a:spcPct val="0"/>
        </a:spcBef>
        <a:spcAft>
          <a:spcPct val="0"/>
        </a:spcAft>
        <a:defRPr kumimoji="1" sz="4400">
          <a:solidFill>
            <a:schemeClr val="tx2"/>
          </a:solidFill>
          <a:latin typeface="Tahoma" pitchFamily="34" charset="0"/>
        </a:defRPr>
      </a:lvl5pPr>
      <a:lvl6pPr marL="457200" algn="l" rtl="0" eaLnBrk="0" fontAlgn="base" hangingPunct="0">
        <a:spcBef>
          <a:spcPct val="0"/>
        </a:spcBef>
        <a:spcAft>
          <a:spcPct val="0"/>
        </a:spcAft>
        <a:defRPr kumimoji="1" sz="4400">
          <a:solidFill>
            <a:schemeClr val="tx2"/>
          </a:solidFill>
          <a:latin typeface="Tahoma" pitchFamily="34" charset="0"/>
        </a:defRPr>
      </a:lvl6pPr>
      <a:lvl7pPr marL="914400" algn="l" rtl="0" eaLnBrk="0" fontAlgn="base" hangingPunct="0">
        <a:spcBef>
          <a:spcPct val="0"/>
        </a:spcBef>
        <a:spcAft>
          <a:spcPct val="0"/>
        </a:spcAft>
        <a:defRPr kumimoji="1" sz="4400">
          <a:solidFill>
            <a:schemeClr val="tx2"/>
          </a:solidFill>
          <a:latin typeface="Tahoma" pitchFamily="34" charset="0"/>
        </a:defRPr>
      </a:lvl7pPr>
      <a:lvl8pPr marL="1371600" algn="l" rtl="0" eaLnBrk="0" fontAlgn="base" hangingPunct="0">
        <a:spcBef>
          <a:spcPct val="0"/>
        </a:spcBef>
        <a:spcAft>
          <a:spcPct val="0"/>
        </a:spcAft>
        <a:defRPr kumimoji="1" sz="4400">
          <a:solidFill>
            <a:schemeClr val="tx2"/>
          </a:solidFill>
          <a:latin typeface="Tahoma" pitchFamily="34" charset="0"/>
        </a:defRPr>
      </a:lvl8pPr>
      <a:lvl9pPr marL="1828800" algn="l" rtl="0" eaLnBrk="0" fontAlgn="base" hangingPunct="0">
        <a:spcBef>
          <a:spcPct val="0"/>
        </a:spcBef>
        <a:spcAft>
          <a:spcPct val="0"/>
        </a:spcAft>
        <a:defRPr kumimoji="1"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rgbClr val="000066"/>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000066"/>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rgbClr val="000066"/>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rgbClr val="000066"/>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rgbClr val="000066"/>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rgbClr val="000066"/>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rgbClr val="000066"/>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rgbClr val="000066"/>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rgbClr val="000066"/>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25A44B-0299-45CD-BD96-6EE26B3AE8C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5EFB3F-8A16-4B67-BE11-68FF6FCB296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B15CE0-4932-4733-B641-8F2C545809B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06E0539-C7FA-4091-ACAE-FF453B1C3113}" type="datetimeFigureOut">
              <a:rPr lang="en-US" smtClean="0"/>
              <a:t>5/5/2025</a:t>
            </a:fld>
            <a:endParaRPr lang="en-US"/>
          </a:p>
        </p:txBody>
      </p:sp>
      <p:sp>
        <p:nvSpPr>
          <p:cNvPr id="5" name="Footer Placeholder 4">
            <a:extLst>
              <a:ext uri="{FF2B5EF4-FFF2-40B4-BE49-F238E27FC236}">
                <a16:creationId xmlns:a16="http://schemas.microsoft.com/office/drawing/2014/main" id="{646318E4-AD83-48D0-9CDC-B2C27DCD32B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AA46FE-A36A-4BEA-B984-B472CE9EB60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D24C411-5D12-406B-B106-68F883DA8340}" type="slidenum">
              <a:rPr lang="en-US" smtClean="0"/>
              <a:t>‹#›</a:t>
            </a:fld>
            <a:endParaRPr lang="en-US"/>
          </a:p>
        </p:txBody>
      </p:sp>
    </p:spTree>
    <p:extLst>
      <p:ext uri="{BB962C8B-B14F-4D97-AF65-F5344CB8AC3E}">
        <p14:creationId xmlns:p14="http://schemas.microsoft.com/office/powerpoint/2010/main" val="343013838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92"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7"/>
          <p:cNvSpPr txBox="1">
            <a:spLocks noGrp="1"/>
          </p:cNvSpPr>
          <p:nvPr>
            <p:ph type="title"/>
          </p:nvPr>
        </p:nvSpPr>
        <p:spPr>
          <a:xfrm>
            <a:off x="235744" y="302839"/>
            <a:ext cx="8668941" cy="378198"/>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7"/>
          <p:cNvSpPr txBox="1">
            <a:spLocks noGrp="1"/>
          </p:cNvSpPr>
          <p:nvPr>
            <p:ph type="body" idx="1"/>
          </p:nvPr>
        </p:nvSpPr>
        <p:spPr>
          <a:xfrm>
            <a:off x="235744" y="1640541"/>
            <a:ext cx="8668941" cy="4304646"/>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320040" algn="l" rtl="0">
              <a:lnSpc>
                <a:spcPct val="90000"/>
              </a:lnSpc>
              <a:spcBef>
                <a:spcPts val="500"/>
              </a:spcBef>
              <a:spcAft>
                <a:spcPts val="0"/>
              </a:spcAft>
              <a:buClr>
                <a:srgbClr val="FF610D"/>
              </a:buClr>
              <a:buSzPts val="1440"/>
              <a:buFont typeface="Arial"/>
              <a:buChar char="•"/>
              <a:defRPr sz="2400" b="0" i="0" u="none" strike="noStrike" cap="none">
                <a:solidFill>
                  <a:schemeClr val="dk1"/>
                </a:solidFill>
                <a:latin typeface="Arial"/>
                <a:ea typeface="Arial"/>
                <a:cs typeface="Arial"/>
                <a:sym typeface="Arial"/>
              </a:defRPr>
            </a:lvl2pPr>
            <a:lvl3pPr marL="1371600" marR="0" lvl="2" indent="-297180" algn="l" rtl="0">
              <a:lnSpc>
                <a:spcPct val="90000"/>
              </a:lnSpc>
              <a:spcBef>
                <a:spcPts val="500"/>
              </a:spcBef>
              <a:spcAft>
                <a:spcPts val="0"/>
              </a:spcAft>
              <a:buClr>
                <a:srgbClr val="FF610D"/>
              </a:buClr>
              <a:buSzPts val="1080"/>
              <a:buFont typeface="Arial"/>
              <a:buChar char="•"/>
              <a:defRPr sz="1800" b="0" i="0" u="none" strike="noStrike" cap="none">
                <a:solidFill>
                  <a:schemeClr val="dk1"/>
                </a:solidFill>
                <a:latin typeface="Arial"/>
                <a:ea typeface="Arial"/>
                <a:cs typeface="Arial"/>
                <a:sym typeface="Arial"/>
              </a:defRPr>
            </a:lvl3pPr>
            <a:lvl4pPr marL="1828800" marR="0" lvl="3" indent="-320039" algn="l" rtl="0">
              <a:lnSpc>
                <a:spcPct val="90000"/>
              </a:lnSpc>
              <a:spcBef>
                <a:spcPts val="500"/>
              </a:spcBef>
              <a:spcAft>
                <a:spcPts val="0"/>
              </a:spcAft>
              <a:buClr>
                <a:srgbClr val="FF610D"/>
              </a:buClr>
              <a:buSzPts val="1440"/>
              <a:buFont typeface="NTR"/>
              <a:buChar char="–"/>
              <a:defRPr sz="1800" b="0" i="0" u="none" strike="noStrike" cap="none">
                <a:solidFill>
                  <a:schemeClr val="dk1"/>
                </a:solidFill>
                <a:latin typeface="Arial"/>
                <a:ea typeface="Arial"/>
                <a:cs typeface="Arial"/>
                <a:sym typeface="Arial"/>
              </a:defRPr>
            </a:lvl4pPr>
            <a:lvl5pPr marL="2286000" marR="0" lvl="4" indent="-309879" algn="l" rtl="0">
              <a:lnSpc>
                <a:spcPct val="90000"/>
              </a:lnSpc>
              <a:spcBef>
                <a:spcPts val="500"/>
              </a:spcBef>
              <a:spcAft>
                <a:spcPts val="0"/>
              </a:spcAft>
              <a:buClr>
                <a:srgbClr val="FF610D"/>
              </a:buClr>
              <a:buSzPts val="1280"/>
              <a:buFont typeface="NTR"/>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7"/>
          <p:cNvSpPr txBox="1">
            <a:spLocks noGrp="1"/>
          </p:cNvSpPr>
          <p:nvPr>
            <p:ph type="dt" idx="10"/>
          </p:nvPr>
        </p:nvSpPr>
        <p:spPr>
          <a:xfrm>
            <a:off x="6809185" y="6356350"/>
            <a:ext cx="1363265" cy="198812"/>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13" name="Google Shape;13;p37"/>
          <p:cNvSpPr txBox="1">
            <a:spLocks noGrp="1"/>
          </p:cNvSpPr>
          <p:nvPr>
            <p:ph type="ftr" idx="11"/>
          </p:nvPr>
        </p:nvSpPr>
        <p:spPr>
          <a:xfrm>
            <a:off x="4613672" y="6355977"/>
            <a:ext cx="2096690" cy="198812"/>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14" name="Google Shape;14;p37"/>
          <p:cNvSpPr txBox="1">
            <a:spLocks noGrp="1"/>
          </p:cNvSpPr>
          <p:nvPr>
            <p:ph type="sldNum" idx="12"/>
          </p:nvPr>
        </p:nvSpPr>
        <p:spPr>
          <a:xfrm>
            <a:off x="8599394" y="6356350"/>
            <a:ext cx="305291" cy="198812"/>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50253981"/>
      </p:ext>
    </p:extLst>
  </p:cSld>
  <p:clrMap bg1="lt1" tx1="dk1" bg2="dk2" tx2="lt2" accent1="accent1" accent2="accent2" accent3="accent3" accent4="accent4" accent5="accent5" accent6="accent6" hlink="hlink" folHlink="folHlink"/>
  <p:sldLayoutIdLst>
    <p:sldLayoutId id="2147483690" r:id="rId1"/>
    <p:sldLayoutId id="214748369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728">
          <p15:clr>
            <a:srgbClr val="F26B43"/>
          </p15:clr>
        </p15:guide>
        <p15:guide id="2" orient="horz" pos="194">
          <p15:clr>
            <a:srgbClr val="F26B43"/>
          </p15:clr>
        </p15:guide>
        <p15:guide id="3" orient="horz" pos="811">
          <p15:clr>
            <a:srgbClr val="F26B43"/>
          </p15:clr>
        </p15:guide>
        <p15:guide id="4" orient="horz" pos="4129">
          <p15:clr>
            <a:srgbClr val="F26B43"/>
          </p15:clr>
        </p15:guide>
        <p15:guide id="5" orient="horz" pos="3802">
          <p15:clr>
            <a:srgbClr val="F26B43"/>
          </p15:clr>
        </p15:guide>
        <p15:guide id="6" orient="horz" pos="3264">
          <p15:clr>
            <a:srgbClr val="F26B43"/>
          </p15:clr>
        </p15:guide>
        <p15:guide id="7" orient="horz" pos="3189">
          <p15:clr>
            <a:srgbClr val="F26B43"/>
          </p15:clr>
        </p15:guide>
        <p15:guide id="8" orient="horz" pos="1344">
          <p15:clr>
            <a:srgbClr val="F26B43"/>
          </p15:clr>
        </p15:guide>
        <p15:guide id="9" orient="horz" pos="1419">
          <p15:clr>
            <a:srgbClr val="F26B43"/>
          </p15:clr>
        </p15:guide>
        <p15:guide id="10" orient="horz" pos="2645">
          <p15:clr>
            <a:srgbClr val="F26B43"/>
          </p15:clr>
        </p15:guide>
        <p15:guide id="11" orient="horz" pos="2571">
          <p15:clr>
            <a:srgbClr val="F26B43"/>
          </p15:clr>
        </p15:guide>
        <p15:guide id="12" orient="horz" pos="1963">
          <p15:clr>
            <a:srgbClr val="F26B43"/>
          </p15:clr>
        </p15:guide>
        <p15:guide id="13" orient="horz" pos="2037">
          <p15:clr>
            <a:srgbClr val="F26B43"/>
          </p15:clr>
        </p15:guide>
        <p15:guide id="14" pos="198">
          <p15:clr>
            <a:srgbClr val="F26B43"/>
          </p15:clr>
        </p15:guide>
        <p15:guide id="15" pos="7479">
          <p15:clr>
            <a:srgbClr val="F26B43"/>
          </p15:clr>
        </p15:guide>
        <p15:guide id="16" pos="6940">
          <p15:clr>
            <a:srgbClr val="F26B43"/>
          </p15:clr>
        </p15:guide>
        <p15:guide id="17" pos="6861">
          <p15:clr>
            <a:srgbClr val="F26B43"/>
          </p15:clr>
        </p15:guide>
        <p15:guide id="18" pos="728">
          <p15:clr>
            <a:srgbClr val="F26B43"/>
          </p15:clr>
        </p15:guide>
        <p15:guide id="19" pos="806">
          <p15:clr>
            <a:srgbClr val="F26B43"/>
          </p15:clr>
        </p15:guide>
        <p15:guide id="20" pos="6327">
          <p15:clr>
            <a:srgbClr val="F26B43"/>
          </p15:clr>
        </p15:guide>
        <p15:guide id="21" pos="6253">
          <p15:clr>
            <a:srgbClr val="F26B43"/>
          </p15:clr>
        </p15:guide>
        <p15:guide id="22" pos="1346">
          <p15:clr>
            <a:srgbClr val="F26B43"/>
          </p15:clr>
        </p15:guide>
        <p15:guide id="23" pos="1415">
          <p15:clr>
            <a:srgbClr val="F26B43"/>
          </p15:clr>
        </p15:guide>
        <p15:guide id="24" pos="1954">
          <p15:clr>
            <a:srgbClr val="F26B43"/>
          </p15:clr>
        </p15:guide>
        <p15:guide id="25" pos="2032">
          <p15:clr>
            <a:srgbClr val="F26B43"/>
          </p15:clr>
        </p15:guide>
        <p15:guide id="26" pos="5719">
          <p15:clr>
            <a:srgbClr val="F26B43"/>
          </p15:clr>
        </p15:guide>
        <p15:guide id="27" pos="5636">
          <p15:clr>
            <a:srgbClr val="F26B43"/>
          </p15:clr>
        </p15:guide>
        <p15:guide id="28" pos="2567">
          <p15:clr>
            <a:srgbClr val="F26B43"/>
          </p15:clr>
        </p15:guide>
        <p15:guide id="29" pos="5101">
          <p15:clr>
            <a:srgbClr val="F26B43"/>
          </p15:clr>
        </p15:guide>
        <p15:guide id="30" pos="2640">
          <p15:clr>
            <a:srgbClr val="F26B43"/>
          </p15:clr>
        </p15:guide>
        <p15:guide id="31" pos="5027">
          <p15:clr>
            <a:srgbClr val="F26B43"/>
          </p15:clr>
        </p15:guide>
        <p15:guide id="32" pos="3184">
          <p15:clr>
            <a:srgbClr val="F26B43"/>
          </p15:clr>
        </p15:guide>
        <p15:guide id="33" pos="3258">
          <p15:clr>
            <a:srgbClr val="F26B43"/>
          </p15:clr>
        </p15:guide>
        <p15:guide id="34" pos="4488">
          <p15:clr>
            <a:srgbClr val="F26B43"/>
          </p15:clr>
        </p15:guide>
        <p15:guide id="35" pos="4410">
          <p15:clr>
            <a:srgbClr val="F26B43"/>
          </p15:clr>
        </p15:guide>
        <p15:guide id="36" pos="3875">
          <p15:clr>
            <a:srgbClr val="F26B43"/>
          </p15:clr>
        </p15:guide>
        <p15:guide id="37" pos="3797">
          <p15:clr>
            <a:srgbClr val="F26B43"/>
          </p15:clr>
        </p15:guide>
        <p15:guide id="38" orient="horz" pos="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highered.mcgraw-hill.com/sites/0072493925/" TargetMode="External"/><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1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rmcproject.com/" TargetMode="External"/><Relationship Id="rId2" Type="http://schemas.openxmlformats.org/officeDocument/2006/relationships/hyperlink" Target="http://www.pmi.org/" TargetMode="Externa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office.microsoft.com/en-us/project/FX100487771033.aspx" TargetMode="External"/><Relationship Id="rId2" Type="http://schemas.openxmlformats.org/officeDocument/2006/relationships/hyperlink" Target="http://www.microsoft.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support.microsoft.com/gp/overview" TargetMode="External"/><Relationship Id="rId2" Type="http://schemas.openxmlformats.org/officeDocument/2006/relationships/hyperlink" Target="../support.microsoft.co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jpe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tags" Target="../tags/tag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53E60-5C90-4D45-B681-BEC2FA43BF02}"/>
              </a:ext>
            </a:extLst>
          </p:cNvPr>
          <p:cNvSpPr>
            <a:spLocks noGrp="1"/>
          </p:cNvSpPr>
          <p:nvPr>
            <p:ph type="ctrTitle"/>
          </p:nvPr>
        </p:nvSpPr>
        <p:spPr>
          <a:xfrm>
            <a:off x="1657350" y="1699022"/>
            <a:ext cx="5600700" cy="1790700"/>
          </a:xfrm>
        </p:spPr>
        <p:txBody>
          <a:bodyPr>
            <a:normAutofit fontScale="90000"/>
          </a:bodyPr>
          <a:lstStyle/>
          <a:p>
            <a:r>
              <a:rPr lang="en-US" dirty="0"/>
              <a:t>AISC2011</a:t>
            </a:r>
            <a:br>
              <a:rPr lang="en-US" dirty="0"/>
            </a:br>
            <a:r>
              <a:rPr lang="en-US" i="0" dirty="0">
                <a:effectLst/>
                <a:latin typeface="Inter"/>
              </a:rPr>
              <a:t>Data Science Project Management and Requirement Gathering (PMAI) </a:t>
            </a:r>
            <a:endParaRPr lang="en-US" dirty="0"/>
          </a:p>
        </p:txBody>
      </p:sp>
      <p:sp>
        <p:nvSpPr>
          <p:cNvPr id="3" name="Subtitle 2">
            <a:extLst>
              <a:ext uri="{FF2B5EF4-FFF2-40B4-BE49-F238E27FC236}">
                <a16:creationId xmlns:a16="http://schemas.microsoft.com/office/drawing/2014/main" id="{E0DD698B-F677-4D0C-800E-56EE53426440}"/>
              </a:ext>
            </a:extLst>
          </p:cNvPr>
          <p:cNvSpPr>
            <a:spLocks noGrp="1"/>
          </p:cNvSpPr>
          <p:nvPr>
            <p:ph type="subTitle" idx="1"/>
          </p:nvPr>
        </p:nvSpPr>
        <p:spPr/>
        <p:txBody>
          <a:bodyPr>
            <a:normAutofit/>
          </a:bodyPr>
          <a:lstStyle/>
          <a:p>
            <a:r>
              <a:rPr lang="en-US" dirty="0"/>
              <a:t>Winter Semester 2025</a:t>
            </a:r>
          </a:p>
          <a:p>
            <a:r>
              <a:rPr lang="en-US" dirty="0"/>
              <a:t>Tuesdays 3-4PM</a:t>
            </a:r>
          </a:p>
          <a:p>
            <a:r>
              <a:rPr lang="en-US" dirty="0"/>
              <a:t>Soumo Mukherjee</a:t>
            </a:r>
          </a:p>
        </p:txBody>
      </p:sp>
      <p:pic>
        <p:nvPicPr>
          <p:cNvPr id="5" name="Picture 4" descr="Logo&#10;&#10;Description automatically generated">
            <a:extLst>
              <a:ext uri="{FF2B5EF4-FFF2-40B4-BE49-F238E27FC236}">
                <a16:creationId xmlns:a16="http://schemas.microsoft.com/office/drawing/2014/main" id="{F8CE7014-E5A7-4D2A-8745-C8672B7F3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2186" y="4263311"/>
            <a:ext cx="1094503" cy="1094503"/>
          </a:xfrm>
          <a:prstGeom prst="rect">
            <a:avLst/>
          </a:prstGeom>
        </p:spPr>
      </p:pic>
    </p:spTree>
    <p:extLst>
      <p:ext uri="{BB962C8B-B14F-4D97-AF65-F5344CB8AC3E}">
        <p14:creationId xmlns:p14="http://schemas.microsoft.com/office/powerpoint/2010/main" val="3626376964"/>
      </p:ext>
    </p:extLst>
  </p:cSld>
  <p:clrMapOvr>
    <a:masterClrMapping/>
  </p:clrMapOvr>
  <mc:AlternateContent xmlns:mc="http://schemas.openxmlformats.org/markup-compatibility/2006" xmlns:p14="http://schemas.microsoft.com/office/powerpoint/2010/main">
    <mc:Choice Requires="p14">
      <p:transition spd="slow" p14:dur="2000" advTm="42216"/>
    </mc:Choice>
    <mc:Fallback xmlns="">
      <p:transition spd="slow" advTm="4221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AB89980A-CA48-40DC-99AE-737D2156D355}"/>
              </a:ext>
            </a:extLst>
          </p:cNvPr>
          <p:cNvSpPr>
            <a:spLocks noGrp="1" noChangeArrowheads="1"/>
          </p:cNvSpPr>
          <p:nvPr>
            <p:ph type="ctrTitle"/>
          </p:nvPr>
        </p:nvSpPr>
        <p:spPr/>
        <p:txBody>
          <a:bodyPr/>
          <a:lstStyle/>
          <a:p>
            <a:r>
              <a:rPr lang="en-US" altLang="en-US" sz="3200"/>
              <a:t>M.S. Project: Management Skills for Planning and Controlling Projects</a:t>
            </a:r>
          </a:p>
        </p:txBody>
      </p:sp>
      <p:sp>
        <p:nvSpPr>
          <p:cNvPr id="3075" name="Rectangle 3">
            <a:extLst>
              <a:ext uri="{FF2B5EF4-FFF2-40B4-BE49-F238E27FC236}">
                <a16:creationId xmlns:a16="http://schemas.microsoft.com/office/drawing/2014/main" id="{EE2EAB04-798E-4C6E-B662-83F0A2EA787E}"/>
              </a:ext>
            </a:extLst>
          </p:cNvPr>
          <p:cNvSpPr>
            <a:spLocks noGrp="1" noChangeArrowheads="1"/>
          </p:cNvSpPr>
          <p:nvPr>
            <p:ph type="subTitle" idx="1"/>
          </p:nvPr>
        </p:nvSpPr>
        <p:spPr/>
        <p:txBody>
          <a:bodyPr/>
          <a:lstStyle/>
          <a:p>
            <a:r>
              <a:rPr lang="en-US" altLang="en-US" sz="2800"/>
              <a:t>Assabet After Dark</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5B9AF6FC-7A73-4F18-B762-160DCCEBFED5}"/>
              </a:ext>
            </a:extLst>
          </p:cNvPr>
          <p:cNvSpPr>
            <a:spLocks noGrp="1" noChangeArrowheads="1"/>
          </p:cNvSpPr>
          <p:nvPr>
            <p:ph type="title"/>
          </p:nvPr>
        </p:nvSpPr>
        <p:spPr/>
        <p:txBody>
          <a:bodyPr/>
          <a:lstStyle/>
          <a:p>
            <a:r>
              <a:rPr lang="en-US" altLang="en-US"/>
              <a:t>Week One: Chapter Two</a:t>
            </a:r>
          </a:p>
        </p:txBody>
      </p:sp>
      <p:sp>
        <p:nvSpPr>
          <p:cNvPr id="86019" name="Rectangle 3">
            <a:extLst>
              <a:ext uri="{FF2B5EF4-FFF2-40B4-BE49-F238E27FC236}">
                <a16:creationId xmlns:a16="http://schemas.microsoft.com/office/drawing/2014/main" id="{E3FCA472-6065-4ABD-89FB-7690D3002418}"/>
              </a:ext>
            </a:extLst>
          </p:cNvPr>
          <p:cNvSpPr>
            <a:spLocks noGrp="1" noChangeArrowheads="1"/>
          </p:cNvSpPr>
          <p:nvPr>
            <p:ph type="body" idx="1"/>
          </p:nvPr>
        </p:nvSpPr>
        <p:spPr>
          <a:xfrm>
            <a:off x="381000" y="1295400"/>
            <a:ext cx="3124200" cy="5257800"/>
          </a:xfrm>
        </p:spPr>
        <p:txBody>
          <a:bodyPr/>
          <a:lstStyle/>
          <a:p>
            <a:pPr>
              <a:lnSpc>
                <a:spcPct val="80000"/>
              </a:lnSpc>
            </a:pPr>
            <a:r>
              <a:rPr lang="en-US" altLang="en-US" sz="2800"/>
              <a:t>It’ll ask you to select the types of data you want to import. We’re trying tasks, so choose </a:t>
            </a:r>
            <a:r>
              <a:rPr lang="en-US" altLang="en-US" sz="2800">
                <a:solidFill>
                  <a:schemeClr val="hlink"/>
                </a:solidFill>
              </a:rPr>
              <a:t>Tasks</a:t>
            </a:r>
            <a:r>
              <a:rPr lang="en-US" altLang="en-US" sz="2800"/>
              <a:t>. Also, under “Microsoft Office Excel Options,” check off </a:t>
            </a:r>
            <a:r>
              <a:rPr lang="en-US" altLang="en-US" sz="2800">
                <a:solidFill>
                  <a:schemeClr val="hlink"/>
                </a:solidFill>
              </a:rPr>
              <a:t>Import includes headers</a:t>
            </a:r>
            <a:r>
              <a:rPr lang="en-US" altLang="en-US" sz="2800"/>
              <a:t>. And click </a:t>
            </a:r>
            <a:r>
              <a:rPr lang="en-US" altLang="en-US" sz="2800">
                <a:solidFill>
                  <a:schemeClr val="hlink"/>
                </a:solidFill>
              </a:rPr>
              <a:t>Next</a:t>
            </a:r>
            <a:r>
              <a:rPr lang="en-US" altLang="en-US" sz="2800"/>
              <a:t>.</a:t>
            </a:r>
          </a:p>
        </p:txBody>
      </p:sp>
      <p:pic>
        <p:nvPicPr>
          <p:cNvPr id="86020" name="Picture 4">
            <a:extLst>
              <a:ext uri="{FF2B5EF4-FFF2-40B4-BE49-F238E27FC236}">
                <a16:creationId xmlns:a16="http://schemas.microsoft.com/office/drawing/2014/main" id="{C3F2170F-B3E2-4986-8A7C-7129365E0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371600"/>
            <a:ext cx="534352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Rectangle 5">
            <a:extLst>
              <a:ext uri="{FF2B5EF4-FFF2-40B4-BE49-F238E27FC236}">
                <a16:creationId xmlns:a16="http://schemas.microsoft.com/office/drawing/2014/main" id="{ADD578C8-6FE8-45C2-8649-2116AE3E4A8E}"/>
              </a:ext>
            </a:extLst>
          </p:cNvPr>
          <p:cNvSpPr>
            <a:spLocks noChangeArrowheads="1"/>
          </p:cNvSpPr>
          <p:nvPr/>
        </p:nvSpPr>
        <p:spPr bwMode="auto">
          <a:xfrm>
            <a:off x="5105400" y="1981200"/>
            <a:ext cx="914400" cy="304800"/>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endParaRPr lang="en-US" altLang="en-US"/>
          </a:p>
        </p:txBody>
      </p:sp>
      <p:sp>
        <p:nvSpPr>
          <p:cNvPr id="86022" name="Rectangle 6">
            <a:extLst>
              <a:ext uri="{FF2B5EF4-FFF2-40B4-BE49-F238E27FC236}">
                <a16:creationId xmlns:a16="http://schemas.microsoft.com/office/drawing/2014/main" id="{876F0873-6A9B-4BB7-94B6-C7553546937D}"/>
              </a:ext>
            </a:extLst>
          </p:cNvPr>
          <p:cNvSpPr>
            <a:spLocks noChangeArrowheads="1"/>
          </p:cNvSpPr>
          <p:nvPr/>
        </p:nvSpPr>
        <p:spPr bwMode="auto">
          <a:xfrm>
            <a:off x="5105400" y="3200400"/>
            <a:ext cx="1600200" cy="304800"/>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endParaRPr lang="en-US" altLang="en-US"/>
          </a:p>
        </p:txBody>
      </p:sp>
      <p:sp>
        <p:nvSpPr>
          <p:cNvPr id="2" name="Star: 5 Points 1">
            <a:extLst>
              <a:ext uri="{FF2B5EF4-FFF2-40B4-BE49-F238E27FC236}">
                <a16:creationId xmlns:a16="http://schemas.microsoft.com/office/drawing/2014/main" id="{7D2C49DF-E0D7-1F05-8320-3CF56F49B66F}"/>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0C4E1301-0DFF-4C48-A264-FBCBC80892CC}"/>
              </a:ext>
            </a:extLst>
          </p:cNvPr>
          <p:cNvSpPr>
            <a:spLocks noGrp="1" noChangeArrowheads="1"/>
          </p:cNvSpPr>
          <p:nvPr>
            <p:ph type="title"/>
          </p:nvPr>
        </p:nvSpPr>
        <p:spPr/>
        <p:txBody>
          <a:bodyPr/>
          <a:lstStyle/>
          <a:p>
            <a:r>
              <a:rPr lang="en-US" altLang="en-US"/>
              <a:t>Week One: Chapter Two</a:t>
            </a:r>
          </a:p>
        </p:txBody>
      </p:sp>
      <p:sp>
        <p:nvSpPr>
          <p:cNvPr id="87043" name="Rectangle 3">
            <a:extLst>
              <a:ext uri="{FF2B5EF4-FFF2-40B4-BE49-F238E27FC236}">
                <a16:creationId xmlns:a16="http://schemas.microsoft.com/office/drawing/2014/main" id="{36791BC1-32EF-4A32-9ED0-7BCDEDF3B12B}"/>
              </a:ext>
            </a:extLst>
          </p:cNvPr>
          <p:cNvSpPr>
            <a:spLocks noGrp="1" noChangeArrowheads="1"/>
          </p:cNvSpPr>
          <p:nvPr>
            <p:ph type="body" idx="1"/>
          </p:nvPr>
        </p:nvSpPr>
        <p:spPr/>
        <p:txBody>
          <a:bodyPr/>
          <a:lstStyle/>
          <a:p>
            <a:r>
              <a:rPr lang="en-US" altLang="en-US"/>
              <a:t>First you’ll see this:</a:t>
            </a:r>
          </a:p>
        </p:txBody>
      </p:sp>
      <p:pic>
        <p:nvPicPr>
          <p:cNvPr id="87044" name="Picture 4">
            <a:extLst>
              <a:ext uri="{FF2B5EF4-FFF2-40B4-BE49-F238E27FC236}">
                <a16:creationId xmlns:a16="http://schemas.microsoft.com/office/drawing/2014/main" id="{8B1F7959-5238-4374-83D9-048D835AE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057400"/>
            <a:ext cx="534352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Text Box 5">
            <a:extLst>
              <a:ext uri="{FF2B5EF4-FFF2-40B4-BE49-F238E27FC236}">
                <a16:creationId xmlns:a16="http://schemas.microsoft.com/office/drawing/2014/main" id="{F6F4ECE7-F296-4385-9219-BAA22A9B168A}"/>
              </a:ext>
            </a:extLst>
          </p:cNvPr>
          <p:cNvSpPr txBox="1">
            <a:spLocks noChangeArrowheads="1"/>
          </p:cNvSpPr>
          <p:nvPr/>
        </p:nvSpPr>
        <p:spPr bwMode="auto">
          <a:xfrm>
            <a:off x="1066800" y="2438400"/>
            <a:ext cx="22256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r>
              <a:rPr lang="en-US" altLang="en-US" sz="2000"/>
              <a:t>In here, Source worksheet name, choose </a:t>
            </a:r>
            <a:r>
              <a:rPr lang="en-US" altLang="en-US" sz="2000">
                <a:solidFill>
                  <a:schemeClr val="hlink"/>
                </a:solidFill>
              </a:rPr>
              <a:t>Sheet 1</a:t>
            </a:r>
            <a:r>
              <a:rPr lang="en-US" altLang="en-US" sz="2000"/>
              <a:t>.</a:t>
            </a:r>
          </a:p>
        </p:txBody>
      </p:sp>
      <p:sp>
        <p:nvSpPr>
          <p:cNvPr id="87046" name="Line 6">
            <a:extLst>
              <a:ext uri="{FF2B5EF4-FFF2-40B4-BE49-F238E27FC236}">
                <a16:creationId xmlns:a16="http://schemas.microsoft.com/office/drawing/2014/main" id="{A666443B-A7C4-40D5-BBD3-DB112C9B6430}"/>
              </a:ext>
            </a:extLst>
          </p:cNvPr>
          <p:cNvSpPr>
            <a:spLocks noChangeShapeType="1"/>
          </p:cNvSpPr>
          <p:nvPr/>
        </p:nvSpPr>
        <p:spPr bwMode="auto">
          <a:xfrm>
            <a:off x="3048000" y="28194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7306431D-2FE3-4928-AD90-B83058F1343E}"/>
              </a:ext>
            </a:extLst>
          </p:cNvPr>
          <p:cNvSpPr>
            <a:spLocks noGrp="1" noChangeArrowheads="1"/>
          </p:cNvSpPr>
          <p:nvPr>
            <p:ph type="title"/>
          </p:nvPr>
        </p:nvSpPr>
        <p:spPr/>
        <p:txBody>
          <a:bodyPr/>
          <a:lstStyle/>
          <a:p>
            <a:r>
              <a:rPr lang="en-US" altLang="en-US"/>
              <a:t>Week One: Chapter Two</a:t>
            </a:r>
          </a:p>
        </p:txBody>
      </p:sp>
      <p:sp>
        <p:nvSpPr>
          <p:cNvPr id="88067" name="Rectangle 3">
            <a:extLst>
              <a:ext uri="{FF2B5EF4-FFF2-40B4-BE49-F238E27FC236}">
                <a16:creationId xmlns:a16="http://schemas.microsoft.com/office/drawing/2014/main" id="{B4C34CAF-D146-418C-BC53-336921981D03}"/>
              </a:ext>
            </a:extLst>
          </p:cNvPr>
          <p:cNvSpPr>
            <a:spLocks noGrp="1" noChangeArrowheads="1"/>
          </p:cNvSpPr>
          <p:nvPr>
            <p:ph type="body" idx="1"/>
          </p:nvPr>
        </p:nvSpPr>
        <p:spPr/>
        <p:txBody>
          <a:bodyPr/>
          <a:lstStyle/>
          <a:p>
            <a:r>
              <a:rPr lang="en-US" altLang="en-US"/>
              <a:t>Then it’ll map the fields from Excel for you automatically, matching the header named </a:t>
            </a:r>
            <a:r>
              <a:rPr lang="en-US" altLang="en-US" i="1"/>
              <a:t>Name</a:t>
            </a:r>
            <a:r>
              <a:rPr lang="en-US" altLang="en-US"/>
              <a:t> in your Excel file with the field named </a:t>
            </a:r>
            <a:r>
              <a:rPr lang="en-US" altLang="en-US" i="1"/>
              <a:t>Name</a:t>
            </a:r>
            <a:r>
              <a:rPr lang="en-US" altLang="en-US"/>
              <a:t> in Project, which is the </a:t>
            </a:r>
            <a:r>
              <a:rPr lang="en-US" altLang="en-US" i="1"/>
              <a:t>Task Name</a:t>
            </a:r>
            <a:r>
              <a:rPr lang="en-US" altLang="en-US"/>
              <a:t> field in the Gantt chart. </a:t>
            </a:r>
          </a:p>
        </p:txBody>
      </p:sp>
      <p:sp>
        <p:nvSpPr>
          <p:cNvPr id="2" name="Star: 5 Points 1">
            <a:extLst>
              <a:ext uri="{FF2B5EF4-FFF2-40B4-BE49-F238E27FC236}">
                <a16:creationId xmlns:a16="http://schemas.microsoft.com/office/drawing/2014/main" id="{88EF1D6C-AC23-E986-3907-28AC16FF674F}"/>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9BDFAA3B-BEB4-447A-BA38-CC62A207C6D3}"/>
              </a:ext>
            </a:extLst>
          </p:cNvPr>
          <p:cNvSpPr>
            <a:spLocks noGrp="1" noChangeArrowheads="1"/>
          </p:cNvSpPr>
          <p:nvPr>
            <p:ph type="title"/>
          </p:nvPr>
        </p:nvSpPr>
        <p:spPr/>
        <p:txBody>
          <a:bodyPr/>
          <a:lstStyle/>
          <a:p>
            <a:r>
              <a:rPr lang="en-US" altLang="en-US"/>
              <a:t>Week One: Chapter Two</a:t>
            </a:r>
          </a:p>
        </p:txBody>
      </p:sp>
      <p:pic>
        <p:nvPicPr>
          <p:cNvPr id="89091" name="Picture 4">
            <a:extLst>
              <a:ext uri="{FF2B5EF4-FFF2-40B4-BE49-F238E27FC236}">
                <a16:creationId xmlns:a16="http://schemas.microsoft.com/office/drawing/2014/main" id="{5524B5DE-921B-4B0C-A58B-BA818BDEC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905000"/>
            <a:ext cx="534352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2" name="Text Box 5">
            <a:extLst>
              <a:ext uri="{FF2B5EF4-FFF2-40B4-BE49-F238E27FC236}">
                <a16:creationId xmlns:a16="http://schemas.microsoft.com/office/drawing/2014/main" id="{24278DFF-BC9B-47FB-8436-B50A0E8EC9F1}"/>
              </a:ext>
            </a:extLst>
          </p:cNvPr>
          <p:cNvSpPr txBox="1">
            <a:spLocks noChangeArrowheads="1"/>
          </p:cNvSpPr>
          <p:nvPr/>
        </p:nvSpPr>
        <p:spPr bwMode="auto">
          <a:xfrm>
            <a:off x="609600" y="3276600"/>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spcBef>
                <a:spcPct val="50000"/>
              </a:spcBef>
            </a:pPr>
            <a:r>
              <a:rPr lang="en-US" altLang="en-US" sz="2000"/>
              <a:t>So, it filled this in:</a:t>
            </a:r>
          </a:p>
        </p:txBody>
      </p:sp>
      <p:sp>
        <p:nvSpPr>
          <p:cNvPr id="89093" name="Text Box 6">
            <a:extLst>
              <a:ext uri="{FF2B5EF4-FFF2-40B4-BE49-F238E27FC236}">
                <a16:creationId xmlns:a16="http://schemas.microsoft.com/office/drawing/2014/main" id="{A0F515AA-4AEC-4008-9B6A-9EC0ACEA23BD}"/>
              </a:ext>
            </a:extLst>
          </p:cNvPr>
          <p:cNvSpPr txBox="1">
            <a:spLocks noChangeArrowheads="1"/>
          </p:cNvSpPr>
          <p:nvPr/>
        </p:nvSpPr>
        <p:spPr bwMode="auto">
          <a:xfrm>
            <a:off x="685800" y="4648200"/>
            <a:ext cx="2438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r>
              <a:rPr lang="en-US" altLang="en-US" sz="2000"/>
              <a:t>And it found the values from Excel</a:t>
            </a:r>
          </a:p>
        </p:txBody>
      </p:sp>
      <p:sp>
        <p:nvSpPr>
          <p:cNvPr id="89094" name="Line 7">
            <a:extLst>
              <a:ext uri="{FF2B5EF4-FFF2-40B4-BE49-F238E27FC236}">
                <a16:creationId xmlns:a16="http://schemas.microsoft.com/office/drawing/2014/main" id="{B96DA34B-658C-41D9-8A7C-E31B3D54747C}"/>
              </a:ext>
            </a:extLst>
          </p:cNvPr>
          <p:cNvSpPr>
            <a:spLocks noChangeShapeType="1"/>
          </p:cNvSpPr>
          <p:nvPr/>
        </p:nvSpPr>
        <p:spPr bwMode="auto">
          <a:xfrm>
            <a:off x="2743200" y="5029200"/>
            <a:ext cx="5334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9095" name="Line 8">
            <a:extLst>
              <a:ext uri="{FF2B5EF4-FFF2-40B4-BE49-F238E27FC236}">
                <a16:creationId xmlns:a16="http://schemas.microsoft.com/office/drawing/2014/main" id="{81FAA4F9-2218-40B5-8E12-F63912CDDC4E}"/>
              </a:ext>
            </a:extLst>
          </p:cNvPr>
          <p:cNvSpPr>
            <a:spLocks noChangeShapeType="1"/>
          </p:cNvSpPr>
          <p:nvPr/>
        </p:nvSpPr>
        <p:spPr bwMode="auto">
          <a:xfrm>
            <a:off x="2895600" y="35052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9096" name="Rectangle 9">
            <a:extLst>
              <a:ext uri="{FF2B5EF4-FFF2-40B4-BE49-F238E27FC236}">
                <a16:creationId xmlns:a16="http://schemas.microsoft.com/office/drawing/2014/main" id="{18D97A6B-694C-4ED9-A59F-1079F5334C09}"/>
              </a:ext>
            </a:extLst>
          </p:cNvPr>
          <p:cNvSpPr>
            <a:spLocks noChangeArrowheads="1"/>
          </p:cNvSpPr>
          <p:nvPr/>
        </p:nvSpPr>
        <p:spPr bwMode="auto">
          <a:xfrm>
            <a:off x="3429000" y="4572000"/>
            <a:ext cx="1600200" cy="990600"/>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endParaRPr lang="en-US" altLang="en-US"/>
          </a:p>
        </p:txBody>
      </p:sp>
      <p:sp>
        <p:nvSpPr>
          <p:cNvPr id="89097" name="Text Box 10">
            <a:extLst>
              <a:ext uri="{FF2B5EF4-FFF2-40B4-BE49-F238E27FC236}">
                <a16:creationId xmlns:a16="http://schemas.microsoft.com/office/drawing/2014/main" id="{5D1D62CF-C1E0-44BB-892D-611DBAE1B8E7}"/>
              </a:ext>
            </a:extLst>
          </p:cNvPr>
          <p:cNvSpPr txBox="1">
            <a:spLocks noChangeArrowheads="1"/>
          </p:cNvSpPr>
          <p:nvPr/>
        </p:nvSpPr>
        <p:spPr bwMode="auto">
          <a:xfrm>
            <a:off x="762000" y="5791200"/>
            <a:ext cx="2438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spcBef>
                <a:spcPct val="50000"/>
              </a:spcBef>
            </a:pPr>
            <a:r>
              <a:rPr lang="en-US" altLang="en-US" sz="2000"/>
              <a:t>Click </a:t>
            </a:r>
            <a:r>
              <a:rPr lang="en-US" altLang="en-US" sz="2000">
                <a:solidFill>
                  <a:schemeClr val="hlink"/>
                </a:solidFill>
              </a:rPr>
              <a:t>Next</a:t>
            </a:r>
            <a:r>
              <a:rPr lang="en-US" altLang="en-US" sz="2000"/>
              <a:t>.</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90AAF402-0E63-4A9A-A014-1ECD9DA3413A}"/>
              </a:ext>
            </a:extLst>
          </p:cNvPr>
          <p:cNvSpPr>
            <a:spLocks noGrp="1" noChangeArrowheads="1"/>
          </p:cNvSpPr>
          <p:nvPr>
            <p:ph type="title"/>
          </p:nvPr>
        </p:nvSpPr>
        <p:spPr/>
        <p:txBody>
          <a:bodyPr/>
          <a:lstStyle/>
          <a:p>
            <a:r>
              <a:rPr lang="en-US" altLang="en-US"/>
              <a:t>Week One: Chapter Two</a:t>
            </a:r>
          </a:p>
        </p:txBody>
      </p:sp>
      <p:sp>
        <p:nvSpPr>
          <p:cNvPr id="90115" name="Rectangle 3">
            <a:extLst>
              <a:ext uri="{FF2B5EF4-FFF2-40B4-BE49-F238E27FC236}">
                <a16:creationId xmlns:a16="http://schemas.microsoft.com/office/drawing/2014/main" id="{4E919F96-A75C-4620-A0A6-D7E18232F915}"/>
              </a:ext>
            </a:extLst>
          </p:cNvPr>
          <p:cNvSpPr>
            <a:spLocks noGrp="1" noChangeArrowheads="1"/>
          </p:cNvSpPr>
          <p:nvPr>
            <p:ph type="body" idx="1"/>
          </p:nvPr>
        </p:nvSpPr>
        <p:spPr/>
        <p:txBody>
          <a:bodyPr/>
          <a:lstStyle/>
          <a:p>
            <a:r>
              <a:rPr lang="en-US" altLang="en-US"/>
              <a:t>You can save your new map if you want to. Or, click </a:t>
            </a:r>
            <a:r>
              <a:rPr lang="en-US" altLang="en-US">
                <a:solidFill>
                  <a:schemeClr val="hlink"/>
                </a:solidFill>
              </a:rPr>
              <a:t>Finish</a:t>
            </a:r>
            <a:r>
              <a:rPr lang="en-US" altLang="en-US"/>
              <a:t>.</a:t>
            </a:r>
          </a:p>
          <a:p>
            <a:r>
              <a:rPr lang="en-US" altLang="en-US"/>
              <a:t>It should import them:</a:t>
            </a:r>
          </a:p>
        </p:txBody>
      </p:sp>
      <p:pic>
        <p:nvPicPr>
          <p:cNvPr id="90116" name="Picture 4">
            <a:extLst>
              <a:ext uri="{FF2B5EF4-FFF2-40B4-BE49-F238E27FC236}">
                <a16:creationId xmlns:a16="http://schemas.microsoft.com/office/drawing/2014/main" id="{56B8B279-0C7F-4C01-AA19-64D1BA6C5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019425"/>
            <a:ext cx="600075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7" name="Rectangle 5">
            <a:extLst>
              <a:ext uri="{FF2B5EF4-FFF2-40B4-BE49-F238E27FC236}">
                <a16:creationId xmlns:a16="http://schemas.microsoft.com/office/drawing/2014/main" id="{D96F460F-ABF9-44F6-BF61-D59AA4F08D0D}"/>
              </a:ext>
            </a:extLst>
          </p:cNvPr>
          <p:cNvSpPr>
            <a:spLocks noChangeArrowheads="1"/>
          </p:cNvSpPr>
          <p:nvPr/>
        </p:nvSpPr>
        <p:spPr bwMode="auto">
          <a:xfrm>
            <a:off x="2133600" y="4724400"/>
            <a:ext cx="990600" cy="609600"/>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endParaRPr lang="en-US"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10AC12A9-B42A-479C-A5CB-94943146B7BD}"/>
              </a:ext>
            </a:extLst>
          </p:cNvPr>
          <p:cNvSpPr>
            <a:spLocks noGrp="1" noChangeArrowheads="1"/>
          </p:cNvSpPr>
          <p:nvPr>
            <p:ph type="title"/>
          </p:nvPr>
        </p:nvSpPr>
        <p:spPr/>
        <p:txBody>
          <a:bodyPr/>
          <a:lstStyle/>
          <a:p>
            <a:r>
              <a:rPr lang="en-US" altLang="en-US"/>
              <a:t>Week One: Chapter Two</a:t>
            </a:r>
          </a:p>
        </p:txBody>
      </p:sp>
      <p:sp>
        <p:nvSpPr>
          <p:cNvPr id="91139" name="Rectangle 3">
            <a:extLst>
              <a:ext uri="{FF2B5EF4-FFF2-40B4-BE49-F238E27FC236}">
                <a16:creationId xmlns:a16="http://schemas.microsoft.com/office/drawing/2014/main" id="{2E6ED48D-8EFD-408E-905D-F055111E718A}"/>
              </a:ext>
            </a:extLst>
          </p:cNvPr>
          <p:cNvSpPr>
            <a:spLocks noGrp="1" noChangeArrowheads="1"/>
          </p:cNvSpPr>
          <p:nvPr>
            <p:ph type="body" idx="1"/>
          </p:nvPr>
        </p:nvSpPr>
        <p:spPr/>
        <p:txBody>
          <a:bodyPr/>
          <a:lstStyle/>
          <a:p>
            <a:pPr>
              <a:lnSpc>
                <a:spcPct val="90000"/>
              </a:lnSpc>
            </a:pPr>
            <a:r>
              <a:rPr lang="en-US" altLang="en-US"/>
              <a:t>A task’s duration can range from minutes to months in Project. </a:t>
            </a:r>
          </a:p>
          <a:p>
            <a:pPr>
              <a:lnSpc>
                <a:spcPct val="90000"/>
              </a:lnSpc>
            </a:pPr>
            <a:r>
              <a:rPr lang="en-US" altLang="en-US"/>
              <a:t>You’ll probably want to use hours, days, or weeks, not minutes or months.</a:t>
            </a:r>
          </a:p>
          <a:p>
            <a:pPr>
              <a:lnSpc>
                <a:spcPct val="90000"/>
              </a:lnSpc>
            </a:pPr>
            <a:r>
              <a:rPr lang="en-US" altLang="en-US"/>
              <a:t>Let’s say that you’ve set up your project calendar with working time defined as 8:00am through 5:00pm, with a one-hour lunch break, Monday through Friday.</a:t>
            </a:r>
          </a:p>
          <a:p>
            <a:pPr>
              <a:lnSpc>
                <a:spcPct val="90000"/>
              </a:lnSpc>
            </a:pPr>
            <a:r>
              <a:rPr lang="en-US" altLang="en-US"/>
              <a:t>If you estimate that a task will take 16 hours of working time, you could enter in “2d”</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D2FE38DD-2110-4AFE-8F97-961EB7D8C692}"/>
              </a:ext>
            </a:extLst>
          </p:cNvPr>
          <p:cNvSpPr>
            <a:spLocks noGrp="1" noChangeArrowheads="1"/>
          </p:cNvSpPr>
          <p:nvPr>
            <p:ph type="title"/>
          </p:nvPr>
        </p:nvSpPr>
        <p:spPr/>
        <p:txBody>
          <a:bodyPr/>
          <a:lstStyle/>
          <a:p>
            <a:r>
              <a:rPr lang="en-US" altLang="en-US"/>
              <a:t>Week One: Chapter Two</a:t>
            </a:r>
          </a:p>
        </p:txBody>
      </p:sp>
      <p:sp>
        <p:nvSpPr>
          <p:cNvPr id="92163" name="Rectangle 3">
            <a:extLst>
              <a:ext uri="{FF2B5EF4-FFF2-40B4-BE49-F238E27FC236}">
                <a16:creationId xmlns:a16="http://schemas.microsoft.com/office/drawing/2014/main" id="{BC167D57-606C-4E21-87BE-50A0F7828E9F}"/>
              </a:ext>
            </a:extLst>
          </p:cNvPr>
          <p:cNvSpPr>
            <a:spLocks noGrp="1" noChangeArrowheads="1"/>
          </p:cNvSpPr>
          <p:nvPr>
            <p:ph type="body" idx="1"/>
          </p:nvPr>
        </p:nvSpPr>
        <p:spPr/>
        <p:txBody>
          <a:bodyPr/>
          <a:lstStyle/>
          <a:p>
            <a:pPr>
              <a:lnSpc>
                <a:spcPct val="90000"/>
              </a:lnSpc>
            </a:pPr>
            <a:r>
              <a:rPr lang="en-US" altLang="en-US"/>
              <a:t>So, if the task starts at 8:00am on Friday, when will it complete?</a:t>
            </a:r>
          </a:p>
          <a:p>
            <a:pPr>
              <a:lnSpc>
                <a:spcPct val="90000"/>
              </a:lnSpc>
            </a:pPr>
            <a:endParaRPr lang="en-US" altLang="en-US"/>
          </a:p>
          <a:p>
            <a:pPr>
              <a:lnSpc>
                <a:spcPct val="90000"/>
              </a:lnSpc>
            </a:pPr>
            <a:r>
              <a:rPr lang="en-US" altLang="en-US"/>
              <a:t>The overall duration of a project is the difference between the earliest start date and the latest finish date of its tasks.</a:t>
            </a:r>
          </a:p>
          <a:p>
            <a:pPr>
              <a:lnSpc>
                <a:spcPct val="90000"/>
              </a:lnSpc>
            </a:pPr>
            <a:r>
              <a:rPr lang="en-US" altLang="en-US"/>
              <a:t>A task’s duration and elapsed time are not necessarily the same.</a:t>
            </a:r>
          </a:p>
          <a:p>
            <a:pPr lvl="1">
              <a:lnSpc>
                <a:spcPct val="90000"/>
              </a:lnSpc>
            </a:pPr>
            <a:r>
              <a:rPr lang="en-US" altLang="en-US"/>
              <a:t>Working time and non-working time.</a:t>
            </a:r>
          </a:p>
          <a:p>
            <a:pPr lvl="1">
              <a:lnSpc>
                <a:spcPct val="90000"/>
              </a:lnSpc>
            </a:pPr>
            <a:r>
              <a:rPr lang="en-US" altLang="en-US"/>
              <a:t>Task relationships.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E67E5DC1-444C-420C-A6F4-71156D3F07A5}"/>
              </a:ext>
            </a:extLst>
          </p:cNvPr>
          <p:cNvSpPr>
            <a:spLocks noGrp="1" noChangeArrowheads="1"/>
          </p:cNvSpPr>
          <p:nvPr>
            <p:ph type="title"/>
          </p:nvPr>
        </p:nvSpPr>
        <p:spPr/>
        <p:txBody>
          <a:bodyPr/>
          <a:lstStyle/>
          <a:p>
            <a:r>
              <a:rPr lang="en-US" altLang="en-US"/>
              <a:t>Week One: Chapter Two</a:t>
            </a:r>
          </a:p>
        </p:txBody>
      </p:sp>
      <p:sp>
        <p:nvSpPr>
          <p:cNvPr id="93187" name="Rectangle 3">
            <a:extLst>
              <a:ext uri="{FF2B5EF4-FFF2-40B4-BE49-F238E27FC236}">
                <a16:creationId xmlns:a16="http://schemas.microsoft.com/office/drawing/2014/main" id="{C7C41A53-2FA4-47CD-9E8B-B48D97F9D3CB}"/>
              </a:ext>
            </a:extLst>
          </p:cNvPr>
          <p:cNvSpPr>
            <a:spLocks noGrp="1" noChangeArrowheads="1"/>
          </p:cNvSpPr>
          <p:nvPr>
            <p:ph type="body" sz="half" idx="1"/>
          </p:nvPr>
        </p:nvSpPr>
        <p:spPr>
          <a:xfrm>
            <a:off x="381000" y="1295400"/>
            <a:ext cx="8382000" cy="1371600"/>
          </a:xfrm>
        </p:spPr>
        <p:txBody>
          <a:bodyPr/>
          <a:lstStyle/>
          <a:p>
            <a:r>
              <a:rPr lang="en-US" altLang="en-US" sz="2800"/>
              <a:t>In Project, you can abbreviate durations.</a:t>
            </a:r>
          </a:p>
          <a:p>
            <a:r>
              <a:rPr lang="en-US" altLang="en-US" sz="2800"/>
              <a:t>30m, 5h, 2d, 1w, 2mo, for example.</a:t>
            </a:r>
          </a:p>
        </p:txBody>
      </p:sp>
      <p:graphicFrame>
        <p:nvGraphicFramePr>
          <p:cNvPr id="233515" name="Group 43">
            <a:extLst>
              <a:ext uri="{FF2B5EF4-FFF2-40B4-BE49-F238E27FC236}">
                <a16:creationId xmlns:a16="http://schemas.microsoft.com/office/drawing/2014/main" id="{C28993A0-4590-4761-B15A-9B5C1C2DB1A0}"/>
              </a:ext>
            </a:extLst>
          </p:cNvPr>
          <p:cNvGraphicFramePr>
            <a:graphicFrameLocks noGrp="1"/>
          </p:cNvGraphicFramePr>
          <p:nvPr>
            <p:ph sz="half" idx="2"/>
          </p:nvPr>
        </p:nvGraphicFramePr>
        <p:xfrm>
          <a:off x="762000" y="2743200"/>
          <a:ext cx="8001000" cy="3344865"/>
        </p:xfrm>
        <a:graphic>
          <a:graphicData uri="http://schemas.openxmlformats.org/drawingml/2006/table">
            <a:tbl>
              <a:tblPr/>
              <a:tblGrid>
                <a:gridCol w="2667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tblGrid>
              <a:tr h="592138">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If you enter: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It appears like: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And means: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50863">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min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minute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0863">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hr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hour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0863">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day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day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9275">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wk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week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50863">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mo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mon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month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E652D909-1A79-41AC-9A53-306F9777D538}"/>
              </a:ext>
            </a:extLst>
          </p:cNvPr>
          <p:cNvSpPr>
            <a:spLocks noGrp="1" noChangeArrowheads="1"/>
          </p:cNvSpPr>
          <p:nvPr>
            <p:ph type="title"/>
          </p:nvPr>
        </p:nvSpPr>
        <p:spPr/>
        <p:txBody>
          <a:bodyPr/>
          <a:lstStyle/>
          <a:p>
            <a:r>
              <a:rPr lang="en-US" altLang="en-US"/>
              <a:t>Week One: Chapter Two</a:t>
            </a:r>
          </a:p>
        </p:txBody>
      </p:sp>
      <p:sp>
        <p:nvSpPr>
          <p:cNvPr id="94211" name="Rectangle 3">
            <a:extLst>
              <a:ext uri="{FF2B5EF4-FFF2-40B4-BE49-F238E27FC236}">
                <a16:creationId xmlns:a16="http://schemas.microsoft.com/office/drawing/2014/main" id="{1C550C39-EA3B-4046-8D6B-B46E9AE9A5B5}"/>
              </a:ext>
            </a:extLst>
          </p:cNvPr>
          <p:cNvSpPr>
            <a:spLocks noGrp="1" noChangeArrowheads="1"/>
          </p:cNvSpPr>
          <p:nvPr>
            <p:ph type="body" idx="1"/>
          </p:nvPr>
        </p:nvSpPr>
        <p:spPr/>
        <p:txBody>
          <a:bodyPr/>
          <a:lstStyle/>
          <a:p>
            <a:r>
              <a:rPr lang="en-US" altLang="en-US"/>
              <a:t>Elapsed duration</a:t>
            </a:r>
          </a:p>
          <a:p>
            <a:pPr lvl="1"/>
            <a:r>
              <a:rPr lang="en-US" altLang="en-US"/>
              <a:t>If you want to schedule something that happens over nonworking time.  Like “wait for concrete to cure” or “wait for paint to dry.”</a:t>
            </a:r>
          </a:p>
          <a:p>
            <a:pPr lvl="2"/>
            <a:r>
              <a:rPr lang="en-US" altLang="en-US"/>
              <a:t>No one’s on the clock during it.</a:t>
            </a:r>
          </a:p>
          <a:p>
            <a:pPr lvl="2"/>
            <a:r>
              <a:rPr lang="en-US" altLang="en-US"/>
              <a:t>The next task after it is dependent upon its completion, though.</a:t>
            </a:r>
          </a:p>
          <a:p>
            <a:pPr lvl="2"/>
            <a:r>
              <a:rPr lang="en-US" altLang="en-US"/>
              <a:t>Use the abbreviation “ed”, so “2ed” is 2 elapsed days.</a:t>
            </a:r>
          </a:p>
        </p:txBody>
      </p:sp>
      <p:sp>
        <p:nvSpPr>
          <p:cNvPr id="2" name="Star: 5 Points 1">
            <a:extLst>
              <a:ext uri="{FF2B5EF4-FFF2-40B4-BE49-F238E27FC236}">
                <a16:creationId xmlns:a16="http://schemas.microsoft.com/office/drawing/2014/main" id="{A0234430-152B-43E9-9BF6-7DC6C437CF0F}"/>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9D2D7E60-272A-4D79-9157-AE4D4E87F302}"/>
              </a:ext>
            </a:extLst>
          </p:cNvPr>
          <p:cNvSpPr>
            <a:spLocks noGrp="1" noChangeArrowheads="1"/>
          </p:cNvSpPr>
          <p:nvPr>
            <p:ph type="title"/>
          </p:nvPr>
        </p:nvSpPr>
        <p:spPr/>
        <p:txBody>
          <a:bodyPr/>
          <a:lstStyle/>
          <a:p>
            <a:r>
              <a:rPr lang="en-US" altLang="en-US"/>
              <a:t>Week One: Chapter Two</a:t>
            </a:r>
          </a:p>
        </p:txBody>
      </p:sp>
      <p:sp>
        <p:nvSpPr>
          <p:cNvPr id="95235" name="Rectangle 3">
            <a:extLst>
              <a:ext uri="{FF2B5EF4-FFF2-40B4-BE49-F238E27FC236}">
                <a16:creationId xmlns:a16="http://schemas.microsoft.com/office/drawing/2014/main" id="{17FD1D14-CF3F-468D-B74D-C34FBA7B822E}"/>
              </a:ext>
            </a:extLst>
          </p:cNvPr>
          <p:cNvSpPr>
            <a:spLocks noGrp="1" noChangeArrowheads="1"/>
          </p:cNvSpPr>
          <p:nvPr>
            <p:ph type="body" idx="1"/>
          </p:nvPr>
        </p:nvSpPr>
        <p:spPr/>
        <p:txBody>
          <a:bodyPr/>
          <a:lstStyle/>
          <a:p>
            <a:r>
              <a:rPr lang="en-US" altLang="en-US"/>
              <a:t>So, try playing with these durations.</a:t>
            </a:r>
          </a:p>
        </p:txBody>
      </p:sp>
      <p:pic>
        <p:nvPicPr>
          <p:cNvPr id="95236" name="Picture 4">
            <a:extLst>
              <a:ext uri="{FF2B5EF4-FFF2-40B4-BE49-F238E27FC236}">
                <a16:creationId xmlns:a16="http://schemas.microsoft.com/office/drawing/2014/main" id="{CD03CDE6-EB14-4790-9F04-07F4CA019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81200"/>
            <a:ext cx="7515225"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04D6EE5-B434-4A0B-99FF-528FE67C5305}"/>
              </a:ext>
            </a:extLst>
          </p:cNvPr>
          <p:cNvSpPr>
            <a:spLocks noGrp="1" noChangeArrowheads="1"/>
          </p:cNvSpPr>
          <p:nvPr>
            <p:ph type="title"/>
          </p:nvPr>
        </p:nvSpPr>
        <p:spPr/>
        <p:txBody>
          <a:bodyPr/>
          <a:lstStyle/>
          <a:p>
            <a:r>
              <a:rPr lang="en-US" altLang="en-US"/>
              <a:t>Week One: Learning Objectives</a:t>
            </a:r>
          </a:p>
        </p:txBody>
      </p:sp>
      <p:sp>
        <p:nvSpPr>
          <p:cNvPr id="5123" name="Rectangle 3">
            <a:extLst>
              <a:ext uri="{FF2B5EF4-FFF2-40B4-BE49-F238E27FC236}">
                <a16:creationId xmlns:a16="http://schemas.microsoft.com/office/drawing/2014/main" id="{609058D3-4CF4-4030-A477-C492C282BD62}"/>
              </a:ext>
            </a:extLst>
          </p:cNvPr>
          <p:cNvSpPr>
            <a:spLocks noGrp="1" noChangeArrowheads="1"/>
          </p:cNvSpPr>
          <p:nvPr>
            <p:ph type="body" idx="1"/>
          </p:nvPr>
        </p:nvSpPr>
        <p:spPr/>
        <p:txBody>
          <a:bodyPr/>
          <a:lstStyle/>
          <a:p>
            <a:r>
              <a:rPr lang="en-US" altLang="en-US"/>
              <a:t>We’ll talk a bit about projects in general</a:t>
            </a:r>
          </a:p>
          <a:p>
            <a:r>
              <a:rPr lang="en-US" altLang="en-US"/>
              <a:t>We’ll practice using Microsoft Project to:</a:t>
            </a:r>
          </a:p>
          <a:p>
            <a:pPr lvl="1"/>
            <a:r>
              <a:rPr lang="en-US" altLang="en-US"/>
              <a:t>Create project plans that include your tasks, and your resources (people, equipment).</a:t>
            </a:r>
          </a:p>
          <a:p>
            <a:pPr lvl="1"/>
            <a:r>
              <a:rPr lang="en-US" altLang="en-US"/>
              <a:t>Organize and format your project details</a:t>
            </a:r>
          </a:p>
          <a:p>
            <a:pPr lvl="1"/>
            <a:r>
              <a:rPr lang="en-US" altLang="en-US"/>
              <a:t>Track actual work against the plan</a:t>
            </a:r>
          </a:p>
          <a:p>
            <a:pPr lvl="1"/>
            <a:r>
              <a:rPr lang="en-US" altLang="en-US"/>
              <a:t>Take corrective action when things get off track.</a:t>
            </a:r>
          </a:p>
        </p:txBody>
      </p:sp>
      <p:sp>
        <p:nvSpPr>
          <p:cNvPr id="2" name="Star: 5 Points 1">
            <a:extLst>
              <a:ext uri="{FF2B5EF4-FFF2-40B4-BE49-F238E27FC236}">
                <a16:creationId xmlns:a16="http://schemas.microsoft.com/office/drawing/2014/main" id="{24C5C0B9-5E52-E8E0-B5FC-A1A28AE292C2}"/>
              </a:ext>
            </a:extLst>
          </p:cNvPr>
          <p:cNvSpPr/>
          <p:nvPr/>
        </p:nvSpPr>
        <p:spPr bwMode="auto">
          <a:xfrm>
            <a:off x="8305800" y="304800"/>
            <a:ext cx="685800" cy="6096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AED69404-3E88-47F8-A1C8-FB4A4913ED1A}"/>
              </a:ext>
            </a:extLst>
          </p:cNvPr>
          <p:cNvSpPr>
            <a:spLocks noGrp="1" noChangeArrowheads="1"/>
          </p:cNvSpPr>
          <p:nvPr>
            <p:ph type="title"/>
          </p:nvPr>
        </p:nvSpPr>
        <p:spPr/>
        <p:txBody>
          <a:bodyPr/>
          <a:lstStyle/>
          <a:p>
            <a:r>
              <a:rPr lang="en-US" altLang="en-US"/>
              <a:t>Week One: Chapter Two</a:t>
            </a:r>
          </a:p>
        </p:txBody>
      </p:sp>
      <p:sp>
        <p:nvSpPr>
          <p:cNvPr id="96259" name="Rectangle 3">
            <a:extLst>
              <a:ext uri="{FF2B5EF4-FFF2-40B4-BE49-F238E27FC236}">
                <a16:creationId xmlns:a16="http://schemas.microsoft.com/office/drawing/2014/main" id="{38220DAF-FA2B-4FC2-AFD0-91C4F0AE6AC4}"/>
              </a:ext>
            </a:extLst>
          </p:cNvPr>
          <p:cNvSpPr>
            <a:spLocks noGrp="1" noChangeArrowheads="1"/>
          </p:cNvSpPr>
          <p:nvPr>
            <p:ph type="body" idx="1"/>
          </p:nvPr>
        </p:nvSpPr>
        <p:spPr/>
        <p:txBody>
          <a:bodyPr/>
          <a:lstStyle/>
          <a:p>
            <a:r>
              <a:rPr lang="en-US" altLang="en-US"/>
              <a:t>By default, in Project:</a:t>
            </a:r>
          </a:p>
          <a:p>
            <a:pPr lvl="1"/>
            <a:r>
              <a:rPr lang="en-US" altLang="en-US"/>
              <a:t>One minute = 60 seconds</a:t>
            </a:r>
          </a:p>
          <a:p>
            <a:pPr lvl="1"/>
            <a:r>
              <a:rPr lang="en-US" altLang="en-US"/>
              <a:t>One hour = 60 minutes</a:t>
            </a:r>
          </a:p>
          <a:p>
            <a:r>
              <a:rPr lang="en-US" altLang="en-US"/>
              <a:t>If you wanted to define non-standard durations for days, weeks, months:</a:t>
            </a:r>
          </a:p>
          <a:p>
            <a:pPr lvl="1"/>
            <a:r>
              <a:rPr lang="en-US" altLang="en-US"/>
              <a:t>Go to the </a:t>
            </a:r>
            <a:r>
              <a:rPr lang="en-US" altLang="en-US">
                <a:solidFill>
                  <a:schemeClr val="hlink"/>
                </a:solidFill>
              </a:rPr>
              <a:t>Tools</a:t>
            </a:r>
            <a:r>
              <a:rPr lang="en-US" altLang="en-US"/>
              <a:t> menu &gt; </a:t>
            </a:r>
            <a:r>
              <a:rPr lang="en-US" altLang="en-US">
                <a:solidFill>
                  <a:schemeClr val="hlink"/>
                </a:solidFill>
              </a:rPr>
              <a:t>Options</a:t>
            </a:r>
          </a:p>
          <a:p>
            <a:pPr lvl="1"/>
            <a:r>
              <a:rPr lang="en-US" altLang="en-US"/>
              <a:t>Click the </a:t>
            </a:r>
            <a:r>
              <a:rPr lang="en-US" altLang="en-US">
                <a:solidFill>
                  <a:schemeClr val="hlink"/>
                </a:solidFill>
              </a:rPr>
              <a:t>Calendar</a:t>
            </a:r>
            <a:r>
              <a:rPr lang="en-US" altLang="en-US"/>
              <a:t> tab</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570DD052-DE37-4B27-AD2A-256E872D042B}"/>
              </a:ext>
            </a:extLst>
          </p:cNvPr>
          <p:cNvSpPr>
            <a:spLocks noGrp="1" noChangeArrowheads="1"/>
          </p:cNvSpPr>
          <p:nvPr>
            <p:ph type="title"/>
          </p:nvPr>
        </p:nvSpPr>
        <p:spPr/>
        <p:txBody>
          <a:bodyPr/>
          <a:lstStyle/>
          <a:p>
            <a:r>
              <a:rPr lang="en-US" altLang="en-US"/>
              <a:t>Week One: Chapter Two</a:t>
            </a:r>
          </a:p>
        </p:txBody>
      </p:sp>
      <p:pic>
        <p:nvPicPr>
          <p:cNvPr id="97283" name="Picture 4">
            <a:extLst>
              <a:ext uri="{FF2B5EF4-FFF2-40B4-BE49-F238E27FC236}">
                <a16:creationId xmlns:a16="http://schemas.microsoft.com/office/drawing/2014/main" id="{4AA07763-196B-43D3-8447-F8AB96140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371600"/>
            <a:ext cx="5191125"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4" name="Text Box 5">
            <a:extLst>
              <a:ext uri="{FF2B5EF4-FFF2-40B4-BE49-F238E27FC236}">
                <a16:creationId xmlns:a16="http://schemas.microsoft.com/office/drawing/2014/main" id="{907D6E5A-FA25-4E54-A453-935222141018}"/>
              </a:ext>
            </a:extLst>
          </p:cNvPr>
          <p:cNvSpPr txBox="1">
            <a:spLocks noChangeArrowheads="1"/>
          </p:cNvSpPr>
          <p:nvPr/>
        </p:nvSpPr>
        <p:spPr bwMode="auto">
          <a:xfrm>
            <a:off x="685800" y="1295400"/>
            <a:ext cx="30480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spcBef>
                <a:spcPct val="50000"/>
              </a:spcBef>
            </a:pPr>
            <a:r>
              <a:rPr lang="en-US" altLang="en-US" sz="2400"/>
              <a:t>Hours per day is 8. Entering 2d, for 2 days, is the same as entering in 16 hours.</a:t>
            </a:r>
          </a:p>
          <a:p>
            <a:pPr>
              <a:spcBef>
                <a:spcPct val="50000"/>
              </a:spcBef>
            </a:pPr>
            <a:r>
              <a:rPr lang="en-US" altLang="en-US" sz="2400"/>
              <a:t>40 hours per week.</a:t>
            </a:r>
          </a:p>
          <a:p>
            <a:pPr>
              <a:spcBef>
                <a:spcPct val="50000"/>
              </a:spcBef>
            </a:pPr>
            <a:r>
              <a:rPr lang="en-US" altLang="en-US" sz="2400"/>
              <a:t>So, 3 wks is the same as 120 hours.</a:t>
            </a:r>
          </a:p>
          <a:p>
            <a:pPr>
              <a:spcBef>
                <a:spcPct val="50000"/>
              </a:spcBef>
            </a:pPr>
            <a:r>
              <a:rPr lang="en-US" altLang="en-US" sz="2400"/>
              <a:t>20 days per month.</a:t>
            </a:r>
          </a:p>
          <a:p>
            <a:pPr>
              <a:spcBef>
                <a:spcPct val="50000"/>
              </a:spcBef>
            </a:pPr>
            <a:r>
              <a:rPr lang="en-US" altLang="en-US" sz="2400"/>
              <a:t>So, 1 mo is the same as 160 hours. 8 hours per day x 20 days.</a:t>
            </a:r>
          </a:p>
        </p:txBody>
      </p:sp>
      <p:sp>
        <p:nvSpPr>
          <p:cNvPr id="2" name="Star: 5 Points 1">
            <a:extLst>
              <a:ext uri="{FF2B5EF4-FFF2-40B4-BE49-F238E27FC236}">
                <a16:creationId xmlns:a16="http://schemas.microsoft.com/office/drawing/2014/main" id="{F955C364-B786-019B-607F-368C39BF1208}"/>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03BBA9CF-E751-4057-8688-08EEB635825B}"/>
              </a:ext>
            </a:extLst>
          </p:cNvPr>
          <p:cNvSpPr>
            <a:spLocks noGrp="1" noChangeArrowheads="1"/>
          </p:cNvSpPr>
          <p:nvPr>
            <p:ph type="title"/>
          </p:nvPr>
        </p:nvSpPr>
        <p:spPr/>
        <p:txBody>
          <a:bodyPr/>
          <a:lstStyle/>
          <a:p>
            <a:r>
              <a:rPr lang="en-US" altLang="en-US"/>
              <a:t>Week One: Chapter Two</a:t>
            </a:r>
          </a:p>
        </p:txBody>
      </p:sp>
      <p:sp>
        <p:nvSpPr>
          <p:cNvPr id="98307" name="Rectangle 3">
            <a:extLst>
              <a:ext uri="{FF2B5EF4-FFF2-40B4-BE49-F238E27FC236}">
                <a16:creationId xmlns:a16="http://schemas.microsoft.com/office/drawing/2014/main" id="{424D36CF-5B5A-4331-BCC8-1A11E26077D8}"/>
              </a:ext>
            </a:extLst>
          </p:cNvPr>
          <p:cNvSpPr>
            <a:spLocks noGrp="1" noChangeArrowheads="1"/>
          </p:cNvSpPr>
          <p:nvPr>
            <p:ph type="body" idx="1"/>
          </p:nvPr>
        </p:nvSpPr>
        <p:spPr/>
        <p:txBody>
          <a:bodyPr/>
          <a:lstStyle/>
          <a:p>
            <a:r>
              <a:rPr lang="en-US" altLang="en-US"/>
              <a:t>Exercise, pages 42-43</a:t>
            </a:r>
          </a:p>
          <a:p>
            <a:pPr lvl="1"/>
            <a:r>
              <a:rPr lang="en-US" altLang="en-US"/>
              <a:t>Enter durations for the tasks you’ve entered.</a:t>
            </a:r>
          </a:p>
          <a:p>
            <a:pPr lvl="1"/>
            <a:r>
              <a:rPr lang="en-US" altLang="en-US"/>
              <a:t>For the task “Develop Script,” click the </a:t>
            </a:r>
            <a:r>
              <a:rPr lang="en-US" altLang="en-US">
                <a:solidFill>
                  <a:schemeClr val="hlink"/>
                </a:solidFill>
              </a:rPr>
              <a:t>Duration</a:t>
            </a:r>
            <a:r>
              <a:rPr lang="en-US" altLang="en-US"/>
              <a:t> cell.</a:t>
            </a:r>
          </a:p>
          <a:p>
            <a:pPr lvl="1"/>
            <a:r>
              <a:rPr lang="en-US" altLang="en-US"/>
              <a:t> Type 5d, and press enter.</a:t>
            </a:r>
          </a:p>
          <a:p>
            <a:pPr lvl="1"/>
            <a:r>
              <a:rPr lang="en-US" altLang="en-US"/>
              <a:t>For the rest of them:</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3D243334-8B69-4A38-ADB1-BBA6504666CA}"/>
              </a:ext>
            </a:extLst>
          </p:cNvPr>
          <p:cNvSpPr>
            <a:spLocks noGrp="1" noChangeArrowheads="1"/>
          </p:cNvSpPr>
          <p:nvPr>
            <p:ph type="title"/>
          </p:nvPr>
        </p:nvSpPr>
        <p:spPr/>
        <p:txBody>
          <a:bodyPr/>
          <a:lstStyle/>
          <a:p>
            <a:r>
              <a:rPr lang="en-US" altLang="en-US"/>
              <a:t>Week One: Chapter Two:</a:t>
            </a:r>
          </a:p>
        </p:txBody>
      </p:sp>
      <p:graphicFrame>
        <p:nvGraphicFramePr>
          <p:cNvPr id="240699" name="Group 59">
            <a:extLst>
              <a:ext uri="{FF2B5EF4-FFF2-40B4-BE49-F238E27FC236}">
                <a16:creationId xmlns:a16="http://schemas.microsoft.com/office/drawing/2014/main" id="{4E4197E0-27B6-4BF3-A1A3-701E7B03B965}"/>
              </a:ext>
            </a:extLst>
          </p:cNvPr>
          <p:cNvGraphicFramePr>
            <a:graphicFrameLocks noGrp="1"/>
          </p:cNvGraphicFramePr>
          <p:nvPr>
            <p:ph idx="1"/>
          </p:nvPr>
        </p:nvGraphicFramePr>
        <p:xfrm>
          <a:off x="457200" y="1790700"/>
          <a:ext cx="8534400" cy="4229103"/>
        </p:xfrm>
        <a:graphic>
          <a:graphicData uri="http://schemas.openxmlformats.org/drawingml/2006/table">
            <a:tbl>
              <a:tblPr/>
              <a:tblGrid>
                <a:gridCol w="1600200">
                  <a:extLst>
                    <a:ext uri="{9D8B030D-6E8A-4147-A177-3AD203B41FA5}">
                      <a16:colId xmlns:a16="http://schemas.microsoft.com/office/drawing/2014/main" val="20000"/>
                    </a:ext>
                  </a:extLst>
                </a:gridCol>
                <a:gridCol w="44958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525463">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Task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Task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Duration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25463">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Develop Production Boards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hlink"/>
                          </a:solidFill>
                          <a:effectLst/>
                          <a:latin typeface="Tahoma" pitchFamily="34" charset="0"/>
                        </a:rPr>
                        <a:t>3d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9275">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Pick Locations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hlink"/>
                          </a:solidFill>
                          <a:effectLst/>
                          <a:latin typeface="Tahoma" pitchFamily="34" charset="0"/>
                        </a:rPr>
                        <a:t>2d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5463">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Hold Auditions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hlink"/>
                          </a:solidFill>
                          <a:effectLst/>
                          <a:latin typeface="Tahoma" pitchFamily="34" charset="0"/>
                        </a:rPr>
                        <a:t>2d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5463">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Production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hlink"/>
                          </a:solidFill>
                          <a:effectLst/>
                          <a:latin typeface="Tahoma" pitchFamily="34" charset="0"/>
                        </a:rPr>
                        <a:t>Skip this one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5463">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Rehearse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hlink"/>
                          </a:solidFill>
                          <a:effectLst/>
                          <a:latin typeface="Tahoma" pitchFamily="34" charset="0"/>
                        </a:rPr>
                        <a:t>2d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5463">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Shoot video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hlink"/>
                          </a:solidFill>
                          <a:effectLst/>
                          <a:latin typeface="Tahoma" pitchFamily="34" charset="0"/>
                        </a:rPr>
                        <a:t>2d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27050">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tx1"/>
                          </a:solidFill>
                          <a:effectLst/>
                          <a:latin typeface="Tahoma" pitchFamily="34" charset="0"/>
                        </a:rPr>
                        <a:t>Log footage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66"/>
                        </a:buClr>
                        <a:buSzPct val="75000"/>
                        <a:buFont typeface="Wingdings" pitchFamily="2" charset="2"/>
                        <a:buNone/>
                        <a:tabLst/>
                      </a:pPr>
                      <a:r>
                        <a:rPr kumimoji="1" lang="en-US" sz="2800" b="0" i="0" u="none" strike="noStrike" cap="none" normalizeH="0" baseline="0">
                          <a:ln>
                            <a:noFill/>
                          </a:ln>
                          <a:solidFill>
                            <a:schemeClr val="hlink"/>
                          </a:solidFill>
                          <a:effectLst/>
                          <a:latin typeface="Tahoma" pitchFamily="34" charset="0"/>
                        </a:rPr>
                        <a:t>1d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31CDFD63-F50E-447D-BA45-C6A22D39A921}"/>
              </a:ext>
            </a:extLst>
          </p:cNvPr>
          <p:cNvSpPr>
            <a:spLocks noGrp="1" noChangeArrowheads="1"/>
          </p:cNvSpPr>
          <p:nvPr>
            <p:ph type="title"/>
          </p:nvPr>
        </p:nvSpPr>
        <p:spPr/>
        <p:txBody>
          <a:bodyPr/>
          <a:lstStyle/>
          <a:p>
            <a:r>
              <a:rPr lang="en-US" altLang="en-US"/>
              <a:t>Week One: Chapter Two</a:t>
            </a:r>
          </a:p>
        </p:txBody>
      </p:sp>
      <p:sp>
        <p:nvSpPr>
          <p:cNvPr id="100355" name="Rectangle 3">
            <a:extLst>
              <a:ext uri="{FF2B5EF4-FFF2-40B4-BE49-F238E27FC236}">
                <a16:creationId xmlns:a16="http://schemas.microsoft.com/office/drawing/2014/main" id="{9C307DF9-0A5C-4B5D-B765-A2956B3C3517}"/>
              </a:ext>
            </a:extLst>
          </p:cNvPr>
          <p:cNvSpPr>
            <a:spLocks noGrp="1" noChangeArrowheads="1"/>
          </p:cNvSpPr>
          <p:nvPr>
            <p:ph type="body" idx="1"/>
          </p:nvPr>
        </p:nvSpPr>
        <p:spPr/>
        <p:txBody>
          <a:bodyPr/>
          <a:lstStyle/>
          <a:p>
            <a:pPr lvl="1"/>
            <a:r>
              <a:rPr lang="en-US" altLang="en-US"/>
              <a:t>Check out how the bars in the Gantt chart change.</a:t>
            </a:r>
          </a:p>
          <a:p>
            <a:r>
              <a:rPr lang="en-US" altLang="en-US"/>
              <a:t>On project management:</a:t>
            </a:r>
          </a:p>
          <a:p>
            <a:pPr lvl="1"/>
            <a:r>
              <a:rPr lang="en-US" altLang="en-US"/>
              <a:t>Coming up with accurate task durations</a:t>
            </a:r>
          </a:p>
          <a:p>
            <a:pPr lvl="2"/>
            <a:r>
              <a:rPr lang="en-US" altLang="en-US"/>
              <a:t>The overall project duration generally tends to correlate – long projects have long tasks.  Short projects have short tasks.</a:t>
            </a:r>
          </a:p>
          <a:p>
            <a:pPr lvl="2"/>
            <a:r>
              <a:rPr lang="en-US" altLang="en-US"/>
              <a:t>Consider the level of detail you need and want to track.  Too much detail causes unnecessary work.</a:t>
            </a:r>
          </a:p>
          <a:p>
            <a:pPr lvl="2"/>
            <a:r>
              <a:rPr lang="en-US" altLang="en-US"/>
              <a:t>Measure down to the level of detail that you need to, to control the project.</a:t>
            </a:r>
          </a:p>
          <a:p>
            <a:endParaRPr lang="en-US" altLang="en-US"/>
          </a:p>
        </p:txBody>
      </p:sp>
      <p:sp>
        <p:nvSpPr>
          <p:cNvPr id="2" name="Star: 5 Points 1">
            <a:extLst>
              <a:ext uri="{FF2B5EF4-FFF2-40B4-BE49-F238E27FC236}">
                <a16:creationId xmlns:a16="http://schemas.microsoft.com/office/drawing/2014/main" id="{85BA8844-C898-C2C5-C6B0-9A16CA86AECD}"/>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2736AA76-E272-4D75-B810-B8BE8C073A33}"/>
              </a:ext>
            </a:extLst>
          </p:cNvPr>
          <p:cNvSpPr>
            <a:spLocks noGrp="1" noChangeArrowheads="1"/>
          </p:cNvSpPr>
          <p:nvPr>
            <p:ph type="title"/>
          </p:nvPr>
        </p:nvSpPr>
        <p:spPr/>
        <p:txBody>
          <a:bodyPr/>
          <a:lstStyle/>
          <a:p>
            <a:r>
              <a:rPr lang="en-US" altLang="en-US"/>
              <a:t>Week One: Chapter Two</a:t>
            </a:r>
          </a:p>
        </p:txBody>
      </p:sp>
      <p:sp>
        <p:nvSpPr>
          <p:cNvPr id="101379" name="Rectangle 3">
            <a:extLst>
              <a:ext uri="{FF2B5EF4-FFF2-40B4-BE49-F238E27FC236}">
                <a16:creationId xmlns:a16="http://schemas.microsoft.com/office/drawing/2014/main" id="{D33F6FF3-ED60-4F05-A407-F5D9B418F6EF}"/>
              </a:ext>
            </a:extLst>
          </p:cNvPr>
          <p:cNvSpPr>
            <a:spLocks noGrp="1" noChangeArrowheads="1"/>
          </p:cNvSpPr>
          <p:nvPr>
            <p:ph type="body" idx="1"/>
          </p:nvPr>
        </p:nvSpPr>
        <p:spPr/>
        <p:txBody>
          <a:bodyPr/>
          <a:lstStyle/>
          <a:p>
            <a:r>
              <a:rPr lang="en-US" altLang="en-US" dirty="0"/>
              <a:t>In the book, the durations are supplied for you. Things to use to </a:t>
            </a:r>
            <a:r>
              <a:rPr lang="en-US" altLang="en-US" dirty="0">
                <a:solidFill>
                  <a:srgbClr val="92D050"/>
                </a:solidFill>
              </a:rPr>
              <a:t>estimate</a:t>
            </a:r>
            <a:r>
              <a:rPr lang="en-US" altLang="en-US" dirty="0"/>
              <a:t> task durations:</a:t>
            </a:r>
          </a:p>
          <a:p>
            <a:pPr lvl="1"/>
            <a:r>
              <a:rPr lang="en-US" altLang="en-US" dirty="0"/>
              <a:t>Historical information from past, similar projects</a:t>
            </a:r>
          </a:p>
          <a:p>
            <a:pPr lvl="1"/>
            <a:r>
              <a:rPr lang="en-US" altLang="en-US" dirty="0"/>
              <a:t>Estimates from the people working on the project</a:t>
            </a:r>
          </a:p>
          <a:p>
            <a:pPr lvl="1"/>
            <a:r>
              <a:rPr lang="en-US" altLang="en-US" dirty="0"/>
              <a:t>Expert judgment of people who have managed similar projects</a:t>
            </a:r>
          </a:p>
          <a:p>
            <a:pPr lvl="1"/>
            <a:r>
              <a:rPr lang="en-US" altLang="en-US" dirty="0"/>
              <a:t>Professional or industry standards</a:t>
            </a:r>
          </a:p>
        </p:txBody>
      </p:sp>
      <p:sp>
        <p:nvSpPr>
          <p:cNvPr id="2" name="Star: 5 Points 1">
            <a:extLst>
              <a:ext uri="{FF2B5EF4-FFF2-40B4-BE49-F238E27FC236}">
                <a16:creationId xmlns:a16="http://schemas.microsoft.com/office/drawing/2014/main" id="{73C6AA6F-2D60-1480-B95C-2B82EF167677}"/>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37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37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37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13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286A3DAB-D7F8-471B-B94C-809F02C55D11}"/>
              </a:ext>
            </a:extLst>
          </p:cNvPr>
          <p:cNvSpPr>
            <a:spLocks noGrp="1" noChangeArrowheads="1"/>
          </p:cNvSpPr>
          <p:nvPr>
            <p:ph type="title"/>
          </p:nvPr>
        </p:nvSpPr>
        <p:spPr/>
        <p:txBody>
          <a:bodyPr/>
          <a:lstStyle/>
          <a:p>
            <a:r>
              <a:rPr lang="en-US" altLang="en-US"/>
              <a:t>Week One: Chapter Two</a:t>
            </a:r>
          </a:p>
        </p:txBody>
      </p:sp>
      <p:sp>
        <p:nvSpPr>
          <p:cNvPr id="102403" name="Rectangle 4">
            <a:extLst>
              <a:ext uri="{FF2B5EF4-FFF2-40B4-BE49-F238E27FC236}">
                <a16:creationId xmlns:a16="http://schemas.microsoft.com/office/drawing/2014/main" id="{5097C981-89A4-47B4-AB1D-7BFF45FD9F90}"/>
              </a:ext>
            </a:extLst>
          </p:cNvPr>
          <p:cNvSpPr>
            <a:spLocks noChangeArrowheads="1"/>
          </p:cNvSpPr>
          <p:nvPr/>
        </p:nvSpPr>
        <p:spPr bwMode="auto">
          <a:xfrm>
            <a:off x="381000" y="1285875"/>
            <a:ext cx="5029200" cy="466725"/>
          </a:xfrm>
          <a:prstGeom prst="rect">
            <a:avLst/>
          </a:prstGeom>
          <a:solidFill>
            <a:schemeClr val="bg1"/>
          </a:solidFill>
          <a:ln w="9525">
            <a:solidFill>
              <a:srgbClr val="0099CC"/>
            </a:solidFill>
            <a:miter lim="800000"/>
            <a:headEnd/>
            <a:tailEnd/>
          </a:ln>
        </p:spPr>
        <p:txBody>
          <a:bodyPr anchor="b">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r>
              <a:rPr kumimoji="1" lang="en-US" altLang="en-US" sz="2400" b="1">
                <a:solidFill>
                  <a:schemeClr val="tx2"/>
                </a:solidFill>
                <a:latin typeface="Arial" panose="020B0604020202020204" pitchFamily="34" charset="0"/>
              </a:rPr>
              <a:t>Capability Maturity Model (CMM)</a:t>
            </a:r>
            <a:endParaRPr kumimoji="1" lang="en-US" altLang="en-US" sz="4400">
              <a:solidFill>
                <a:schemeClr val="tx2"/>
              </a:solidFill>
            </a:endParaRPr>
          </a:p>
        </p:txBody>
      </p:sp>
      <p:pic>
        <p:nvPicPr>
          <p:cNvPr id="102404" name="Picture 5" descr="gra93925_0103">
            <a:extLst>
              <a:ext uri="{FF2B5EF4-FFF2-40B4-BE49-F238E27FC236}">
                <a16:creationId xmlns:a16="http://schemas.microsoft.com/office/drawing/2014/main" id="{6590AA6D-2AA4-4A3E-A023-0BC61762F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2068513"/>
            <a:ext cx="4953000"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5" name="Text Box 6">
            <a:extLst>
              <a:ext uri="{FF2B5EF4-FFF2-40B4-BE49-F238E27FC236}">
                <a16:creationId xmlns:a16="http://schemas.microsoft.com/office/drawing/2014/main" id="{A87D4E12-803C-410D-A4D3-0135A458A32F}"/>
              </a:ext>
            </a:extLst>
          </p:cNvPr>
          <p:cNvSpPr txBox="1">
            <a:spLocks noChangeArrowheads="1"/>
          </p:cNvSpPr>
          <p:nvPr/>
        </p:nvSpPr>
        <p:spPr bwMode="auto">
          <a:xfrm>
            <a:off x="5562600" y="3810000"/>
            <a:ext cx="35814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spcBef>
                <a:spcPct val="50000"/>
              </a:spcBef>
            </a:pPr>
            <a:r>
              <a:rPr lang="en-US" altLang="en-US" sz="2400" b="1"/>
              <a:t>Source:</a:t>
            </a:r>
            <a:br>
              <a:rPr lang="en-US" altLang="en-US" sz="2400"/>
            </a:br>
            <a:r>
              <a:rPr lang="en-US" altLang="en-US" sz="2400"/>
              <a:t>Project Management: The Managerial Process, Gray and Larson</a:t>
            </a:r>
            <a:br>
              <a:rPr lang="en-US" altLang="en-US" sz="2400"/>
            </a:br>
            <a:r>
              <a:rPr lang="en-US" altLang="en-US" sz="2400">
                <a:hlinkClick r:id="rId3"/>
              </a:rPr>
              <a:t>http://highered.mcgraw-hill.com/sites/0072493925/</a:t>
            </a:r>
            <a:endParaRPr lang="en-US" altLang="en-US" sz="2400"/>
          </a:p>
        </p:txBody>
      </p:sp>
      <p:sp>
        <p:nvSpPr>
          <p:cNvPr id="102406" name="Text Box 7">
            <a:extLst>
              <a:ext uri="{FF2B5EF4-FFF2-40B4-BE49-F238E27FC236}">
                <a16:creationId xmlns:a16="http://schemas.microsoft.com/office/drawing/2014/main" id="{CF845B3C-0B57-411D-9BE8-02F561B6C242}"/>
              </a:ext>
            </a:extLst>
          </p:cNvPr>
          <p:cNvSpPr txBox="1">
            <a:spLocks noChangeArrowheads="1"/>
          </p:cNvSpPr>
          <p:nvPr/>
        </p:nvSpPr>
        <p:spPr bwMode="auto">
          <a:xfrm>
            <a:off x="3657600" y="5943600"/>
            <a:ext cx="1295400" cy="346075"/>
          </a:xfrm>
          <a:prstGeom prst="rect">
            <a:avLst/>
          </a:prstGeom>
          <a:solidFill>
            <a:schemeClr val="accent2"/>
          </a:solidFill>
          <a:ln w="9525">
            <a:solidFill>
              <a:schemeClr val="tx1"/>
            </a:solidFill>
            <a:miter lim="800000"/>
            <a:headEnd/>
            <a:tailEnd/>
          </a:ln>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spcBef>
                <a:spcPct val="50000"/>
              </a:spcBef>
            </a:pPr>
            <a:r>
              <a:rPr lang="en-US" altLang="en-US"/>
              <a:t>Highest risk</a:t>
            </a:r>
          </a:p>
        </p:txBody>
      </p:sp>
      <p:sp>
        <p:nvSpPr>
          <p:cNvPr id="2" name="Star: 5 Points 1">
            <a:extLst>
              <a:ext uri="{FF2B5EF4-FFF2-40B4-BE49-F238E27FC236}">
                <a16:creationId xmlns:a16="http://schemas.microsoft.com/office/drawing/2014/main" id="{A137E905-E2E0-EBB1-BD96-AE29B6C93E21}"/>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
        <p:nvSpPr>
          <p:cNvPr id="5" name="TextBox 4">
            <a:extLst>
              <a:ext uri="{FF2B5EF4-FFF2-40B4-BE49-F238E27FC236}">
                <a16:creationId xmlns:a16="http://schemas.microsoft.com/office/drawing/2014/main" id="{E008DB64-A4E9-F43F-2F12-7A7007E85DF1}"/>
              </a:ext>
            </a:extLst>
          </p:cNvPr>
          <p:cNvSpPr txBox="1"/>
          <p:nvPr/>
        </p:nvSpPr>
        <p:spPr>
          <a:xfrm>
            <a:off x="5562600" y="1295400"/>
            <a:ext cx="3686843" cy="2062103"/>
          </a:xfrm>
          <a:prstGeom prst="rect">
            <a:avLst/>
          </a:prstGeom>
          <a:noFill/>
        </p:spPr>
        <p:txBody>
          <a:bodyPr wrap="square">
            <a:spAutoFit/>
          </a:bodyPr>
          <a:lstStyle/>
          <a:p>
            <a:r>
              <a:rPr lang="en-US" dirty="0"/>
              <a:t>This is a tipping point which started off model inclusion as part of computerized decision support, &amp; BI tools (esp. in analytics).</a:t>
            </a:r>
          </a:p>
          <a:p>
            <a:endParaRPr lang="en-US" dirty="0"/>
          </a:p>
          <a:p>
            <a:r>
              <a:rPr lang="en-US" dirty="0"/>
              <a:t>Very typical is the use of centralized  Big Data platforms to incorporate the sheer volume of data in these models.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3C29CA70-DE3C-4E07-8F87-8C560A7E70A8}"/>
              </a:ext>
            </a:extLst>
          </p:cNvPr>
          <p:cNvSpPr>
            <a:spLocks noGrp="1" noChangeArrowheads="1"/>
          </p:cNvSpPr>
          <p:nvPr>
            <p:ph type="title"/>
          </p:nvPr>
        </p:nvSpPr>
        <p:spPr/>
        <p:txBody>
          <a:bodyPr/>
          <a:lstStyle/>
          <a:p>
            <a:r>
              <a:rPr lang="en-US" altLang="en-US" dirty="0"/>
              <a:t>Week One: Chapter Two</a:t>
            </a:r>
          </a:p>
        </p:txBody>
      </p:sp>
      <p:sp>
        <p:nvSpPr>
          <p:cNvPr id="103427" name="Rectangle 3">
            <a:extLst>
              <a:ext uri="{FF2B5EF4-FFF2-40B4-BE49-F238E27FC236}">
                <a16:creationId xmlns:a16="http://schemas.microsoft.com/office/drawing/2014/main" id="{A69F8E38-ABE9-47F8-B418-BFC09E2CF41F}"/>
              </a:ext>
            </a:extLst>
          </p:cNvPr>
          <p:cNvSpPr>
            <a:spLocks noGrp="1" noChangeArrowheads="1"/>
          </p:cNvSpPr>
          <p:nvPr>
            <p:ph type="body" idx="1"/>
          </p:nvPr>
        </p:nvSpPr>
        <p:spPr/>
        <p:txBody>
          <a:bodyPr/>
          <a:lstStyle/>
          <a:p>
            <a:pPr>
              <a:lnSpc>
                <a:spcPct val="90000"/>
              </a:lnSpc>
            </a:pPr>
            <a:r>
              <a:rPr lang="en-US" altLang="en-US" dirty="0"/>
              <a:t>The temptation to put a lot of padding into your schedule</a:t>
            </a:r>
          </a:p>
          <a:p>
            <a:pPr>
              <a:lnSpc>
                <a:spcPct val="90000"/>
              </a:lnSpc>
            </a:pPr>
            <a:r>
              <a:rPr lang="en-US" altLang="en-US" dirty="0"/>
              <a:t>Risk</a:t>
            </a:r>
          </a:p>
          <a:p>
            <a:pPr>
              <a:lnSpc>
                <a:spcPct val="90000"/>
              </a:lnSpc>
            </a:pPr>
            <a:r>
              <a:rPr lang="en-US" altLang="en-US" dirty="0"/>
              <a:t>Bidding on a contract – you may have to outdo your competitor</a:t>
            </a:r>
          </a:p>
          <a:p>
            <a:pPr>
              <a:lnSpc>
                <a:spcPct val="90000"/>
              </a:lnSpc>
            </a:pPr>
            <a:r>
              <a:rPr lang="en-US" altLang="en-US" dirty="0"/>
              <a:t>Identify exactly where you need padding, why you need it</a:t>
            </a:r>
          </a:p>
          <a:p>
            <a:pPr>
              <a:lnSpc>
                <a:spcPct val="90000"/>
              </a:lnSpc>
            </a:pPr>
            <a:r>
              <a:rPr lang="en-US" altLang="en-US" dirty="0"/>
              <a:t>You should be able to explain to your sponsor every last piece of the project plan, every last task</a:t>
            </a:r>
          </a:p>
        </p:txBody>
      </p:sp>
      <p:sp>
        <p:nvSpPr>
          <p:cNvPr id="2" name="Star: 5 Points 1">
            <a:extLst>
              <a:ext uri="{FF2B5EF4-FFF2-40B4-BE49-F238E27FC236}">
                <a16:creationId xmlns:a16="http://schemas.microsoft.com/office/drawing/2014/main" id="{2CF8F7A8-353C-A38A-CE55-72DE8960BD39}"/>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F24AC2AE-DB9F-439A-B8AB-CB61ECB612D3}"/>
              </a:ext>
            </a:extLst>
          </p:cNvPr>
          <p:cNvSpPr>
            <a:spLocks noGrp="1" noChangeArrowheads="1"/>
          </p:cNvSpPr>
          <p:nvPr>
            <p:ph type="title"/>
          </p:nvPr>
        </p:nvSpPr>
        <p:spPr/>
        <p:txBody>
          <a:bodyPr/>
          <a:lstStyle/>
          <a:p>
            <a:r>
              <a:rPr lang="en-US" altLang="en-US"/>
              <a:t>Week One: Chapter Two</a:t>
            </a:r>
          </a:p>
        </p:txBody>
      </p:sp>
      <p:sp>
        <p:nvSpPr>
          <p:cNvPr id="104451" name="Rectangle 3">
            <a:extLst>
              <a:ext uri="{FF2B5EF4-FFF2-40B4-BE49-F238E27FC236}">
                <a16:creationId xmlns:a16="http://schemas.microsoft.com/office/drawing/2014/main" id="{2E919E3B-4262-4070-B225-810778B0D34B}"/>
              </a:ext>
            </a:extLst>
          </p:cNvPr>
          <p:cNvSpPr>
            <a:spLocks noGrp="1" noChangeArrowheads="1"/>
          </p:cNvSpPr>
          <p:nvPr>
            <p:ph type="body" idx="1"/>
          </p:nvPr>
        </p:nvSpPr>
        <p:spPr/>
        <p:txBody>
          <a:bodyPr/>
          <a:lstStyle/>
          <a:p>
            <a:r>
              <a:rPr lang="en-US" altLang="en-US"/>
              <a:t>The 8/80 rule</a:t>
            </a:r>
          </a:p>
          <a:p>
            <a:pPr lvl="2"/>
            <a:r>
              <a:rPr lang="en-US" altLang="en-US"/>
              <a:t>The smallest task should be no smaller than 8 hours</a:t>
            </a:r>
          </a:p>
          <a:p>
            <a:pPr lvl="2"/>
            <a:r>
              <a:rPr lang="en-US" altLang="en-US"/>
              <a:t>The largest should be no larger than 80 hours</a:t>
            </a:r>
          </a:p>
          <a:p>
            <a:pPr lvl="1"/>
            <a:r>
              <a:rPr lang="en-US" altLang="en-US"/>
              <a:t>It’s just a rule-of-thumb. It depends highly on your project.</a:t>
            </a:r>
          </a:p>
          <a:p>
            <a:r>
              <a:rPr lang="en-US" altLang="en-US"/>
              <a:t>Exercise: Entering a milestone (page 44)</a:t>
            </a:r>
          </a:p>
          <a:p>
            <a:pPr lvl="1"/>
            <a:r>
              <a:rPr lang="en-US" altLang="en-US"/>
              <a:t>1. Click the name of task 6, </a:t>
            </a:r>
            <a:r>
              <a:rPr lang="en-US" altLang="en-US" i="1"/>
              <a:t>Production</a:t>
            </a:r>
            <a:r>
              <a:rPr lang="en-US" altLang="en-US"/>
              <a:t>.</a:t>
            </a:r>
          </a:p>
          <a:p>
            <a:pPr lvl="1"/>
            <a:r>
              <a:rPr lang="en-US" altLang="en-US"/>
              <a:t>2. On the </a:t>
            </a:r>
            <a:r>
              <a:rPr lang="en-US" altLang="en-US">
                <a:solidFill>
                  <a:schemeClr val="hlink"/>
                </a:solidFill>
              </a:rPr>
              <a:t>Insert</a:t>
            </a:r>
            <a:r>
              <a:rPr lang="en-US" altLang="en-US"/>
              <a:t> menu, click </a:t>
            </a:r>
            <a:r>
              <a:rPr lang="en-US" altLang="en-US">
                <a:solidFill>
                  <a:schemeClr val="hlink"/>
                </a:solidFill>
              </a:rPr>
              <a:t>New Task</a:t>
            </a:r>
            <a:r>
              <a:rPr lang="en-US" altLang="en-US"/>
              <a:t>.</a:t>
            </a:r>
          </a:p>
          <a:p>
            <a:pPr lvl="1"/>
            <a:r>
              <a:rPr lang="en-US" altLang="en-US"/>
              <a:t>3. Type </a:t>
            </a:r>
            <a:r>
              <a:rPr lang="en-US" altLang="en-US">
                <a:solidFill>
                  <a:schemeClr val="hlink"/>
                </a:solidFill>
              </a:rPr>
              <a:t>Pre-Production Complete! </a:t>
            </a:r>
            <a:r>
              <a:rPr lang="en-US" altLang="en-US"/>
              <a:t>Then press the tab key to move to the Duration field.</a:t>
            </a:r>
            <a:endParaRPr lang="en-US" altLang="en-US">
              <a:solidFill>
                <a:schemeClr val="hlink"/>
              </a:solidFill>
            </a:endParaRPr>
          </a:p>
        </p:txBody>
      </p:sp>
      <p:sp>
        <p:nvSpPr>
          <p:cNvPr id="2" name="Star: 5 Points 1">
            <a:extLst>
              <a:ext uri="{FF2B5EF4-FFF2-40B4-BE49-F238E27FC236}">
                <a16:creationId xmlns:a16="http://schemas.microsoft.com/office/drawing/2014/main" id="{F32EFEC8-B84B-F4CD-879F-5FEC1E2F2696}"/>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63AAA533-A384-4E76-8C71-F65DEF291F75}"/>
              </a:ext>
            </a:extLst>
          </p:cNvPr>
          <p:cNvSpPr>
            <a:spLocks noGrp="1" noChangeArrowheads="1"/>
          </p:cNvSpPr>
          <p:nvPr>
            <p:ph type="title"/>
          </p:nvPr>
        </p:nvSpPr>
        <p:spPr/>
        <p:txBody>
          <a:bodyPr/>
          <a:lstStyle/>
          <a:p>
            <a:r>
              <a:rPr lang="en-US" altLang="en-US"/>
              <a:t>Week One: Chapter Two</a:t>
            </a:r>
          </a:p>
        </p:txBody>
      </p:sp>
      <p:sp>
        <p:nvSpPr>
          <p:cNvPr id="105475" name="Rectangle 3">
            <a:extLst>
              <a:ext uri="{FF2B5EF4-FFF2-40B4-BE49-F238E27FC236}">
                <a16:creationId xmlns:a16="http://schemas.microsoft.com/office/drawing/2014/main" id="{A00A9B71-30B3-4156-BD5C-7DE3D14546D6}"/>
              </a:ext>
            </a:extLst>
          </p:cNvPr>
          <p:cNvSpPr>
            <a:spLocks noGrp="1" noChangeArrowheads="1"/>
          </p:cNvSpPr>
          <p:nvPr>
            <p:ph type="body" idx="1"/>
          </p:nvPr>
        </p:nvSpPr>
        <p:spPr/>
        <p:txBody>
          <a:bodyPr/>
          <a:lstStyle/>
          <a:p>
            <a:r>
              <a:rPr lang="en-US" altLang="en-US"/>
              <a:t>4. In the Duration field, type </a:t>
            </a:r>
            <a:r>
              <a:rPr lang="en-US" altLang="en-US">
                <a:solidFill>
                  <a:schemeClr val="hlink"/>
                </a:solidFill>
              </a:rPr>
              <a:t>0d</a:t>
            </a:r>
            <a:r>
              <a:rPr lang="en-US" altLang="en-US"/>
              <a:t> and then press the Enter key.</a:t>
            </a:r>
          </a:p>
          <a:p>
            <a:pPr lvl="1"/>
            <a:r>
              <a:rPr lang="en-US" altLang="en-US"/>
              <a:t>It adds a milestone to your plan.</a:t>
            </a:r>
          </a:p>
        </p:txBody>
      </p:sp>
      <p:pic>
        <p:nvPicPr>
          <p:cNvPr id="105476" name="Picture 6">
            <a:extLst>
              <a:ext uri="{FF2B5EF4-FFF2-40B4-BE49-F238E27FC236}">
                <a16:creationId xmlns:a16="http://schemas.microsoft.com/office/drawing/2014/main" id="{6FF11709-7788-4CB4-8F35-8C038B689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819400"/>
            <a:ext cx="7515225"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7" name="Line 7">
            <a:extLst>
              <a:ext uri="{FF2B5EF4-FFF2-40B4-BE49-F238E27FC236}">
                <a16:creationId xmlns:a16="http://schemas.microsoft.com/office/drawing/2014/main" id="{5922E738-3A3B-4FB5-9616-53B7CB42BD43}"/>
              </a:ext>
            </a:extLst>
          </p:cNvPr>
          <p:cNvSpPr>
            <a:spLocks noChangeShapeType="1"/>
          </p:cNvSpPr>
          <p:nvPr/>
        </p:nvSpPr>
        <p:spPr bwMode="auto">
          <a:xfrm flipH="1">
            <a:off x="6096000" y="5334000"/>
            <a:ext cx="1143000" cy="0"/>
          </a:xfrm>
          <a:prstGeom prst="line">
            <a:avLst/>
          </a:prstGeom>
          <a:noFill/>
          <a:ln w="762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 name="Star: 5 Points 1">
            <a:extLst>
              <a:ext uri="{FF2B5EF4-FFF2-40B4-BE49-F238E27FC236}">
                <a16:creationId xmlns:a16="http://schemas.microsoft.com/office/drawing/2014/main" id="{9876A18E-0A53-930C-9D1F-3525C49CEC8C}"/>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EBAE9D01-DAA1-49C6-80DE-BD2F27A19F30}"/>
              </a:ext>
            </a:extLst>
          </p:cNvPr>
          <p:cNvSpPr>
            <a:spLocks noGrp="1" noChangeArrowheads="1"/>
          </p:cNvSpPr>
          <p:nvPr>
            <p:ph type="title"/>
          </p:nvPr>
        </p:nvSpPr>
        <p:spPr/>
        <p:txBody>
          <a:bodyPr/>
          <a:lstStyle/>
          <a:p>
            <a:r>
              <a:rPr lang="en-US" altLang="en-US"/>
              <a:t>Week One: Projects Defined</a:t>
            </a:r>
          </a:p>
        </p:txBody>
      </p:sp>
      <p:sp>
        <p:nvSpPr>
          <p:cNvPr id="6147" name="Rectangle 3">
            <a:extLst>
              <a:ext uri="{FF2B5EF4-FFF2-40B4-BE49-F238E27FC236}">
                <a16:creationId xmlns:a16="http://schemas.microsoft.com/office/drawing/2014/main" id="{FAA73000-7C0F-4F6A-8910-040BEAC9CA06}"/>
              </a:ext>
            </a:extLst>
          </p:cNvPr>
          <p:cNvSpPr>
            <a:spLocks noGrp="1" noChangeArrowheads="1"/>
          </p:cNvSpPr>
          <p:nvPr>
            <p:ph type="body" idx="1"/>
          </p:nvPr>
        </p:nvSpPr>
        <p:spPr/>
        <p:txBody>
          <a:bodyPr/>
          <a:lstStyle/>
          <a:p>
            <a:r>
              <a:rPr lang="en-US" altLang="en-US" sz="2800"/>
              <a:t>What is a project?</a:t>
            </a:r>
          </a:p>
          <a:p>
            <a:pPr lvl="1"/>
            <a:r>
              <a:rPr lang="en-US" altLang="en-US" sz="2400"/>
              <a:t>What are the types of projects that Microsoft Project would be useful for planning, scheduling, and controlling?</a:t>
            </a:r>
          </a:p>
          <a:p>
            <a:r>
              <a:rPr lang="en-US" altLang="en-US" sz="2800"/>
              <a:t>A project is a </a:t>
            </a:r>
            <a:r>
              <a:rPr lang="en-US" altLang="en-US" sz="2800">
                <a:solidFill>
                  <a:schemeClr val="accent1"/>
                </a:solidFill>
              </a:rPr>
              <a:t>temporary</a:t>
            </a:r>
            <a:r>
              <a:rPr lang="en-US" altLang="en-US" sz="2800"/>
              <a:t> endeavor that has a </a:t>
            </a:r>
            <a:r>
              <a:rPr lang="en-US" altLang="en-US" sz="2800">
                <a:solidFill>
                  <a:schemeClr val="accent1"/>
                </a:solidFill>
              </a:rPr>
              <a:t>beginning</a:t>
            </a:r>
            <a:r>
              <a:rPr lang="en-US" altLang="en-US" sz="2800"/>
              <a:t> and an </a:t>
            </a:r>
            <a:r>
              <a:rPr lang="en-US" altLang="en-US" sz="2800">
                <a:solidFill>
                  <a:schemeClr val="accent1"/>
                </a:solidFill>
              </a:rPr>
              <a:t>end</a:t>
            </a:r>
            <a:r>
              <a:rPr lang="en-US" altLang="en-US" sz="2800"/>
              <a:t>.  A project also produces a </a:t>
            </a:r>
            <a:r>
              <a:rPr lang="en-US" altLang="en-US" sz="2800">
                <a:solidFill>
                  <a:schemeClr val="accent1"/>
                </a:solidFill>
              </a:rPr>
              <a:t>unique deliverable</a:t>
            </a:r>
            <a:r>
              <a:rPr lang="en-US" altLang="en-US" sz="2800"/>
              <a:t> or </a:t>
            </a:r>
            <a:r>
              <a:rPr lang="en-US" altLang="en-US" sz="2800">
                <a:solidFill>
                  <a:schemeClr val="accent1"/>
                </a:solidFill>
              </a:rPr>
              <a:t>end result</a:t>
            </a:r>
            <a:r>
              <a:rPr lang="en-US" altLang="en-US" sz="2800"/>
              <a:t>. It takes:</a:t>
            </a:r>
          </a:p>
          <a:p>
            <a:pPr lvl="1"/>
            <a:r>
              <a:rPr lang="en-US" altLang="en-US" sz="2400"/>
              <a:t>Time</a:t>
            </a:r>
          </a:p>
          <a:p>
            <a:pPr lvl="1"/>
            <a:r>
              <a:rPr lang="en-US" altLang="en-US" sz="2400"/>
              <a:t>Resources</a:t>
            </a:r>
          </a:p>
          <a:p>
            <a:pPr lvl="2"/>
            <a:r>
              <a:rPr lang="en-US" altLang="en-US" sz="2000"/>
              <a:t>People</a:t>
            </a:r>
          </a:p>
          <a:p>
            <a:pPr lvl="2"/>
            <a:r>
              <a:rPr lang="en-US" altLang="en-US" sz="2000"/>
              <a:t>Equipment that costs money over time, or that has to be scheduled</a:t>
            </a:r>
          </a:p>
        </p:txBody>
      </p:sp>
      <p:sp>
        <p:nvSpPr>
          <p:cNvPr id="2" name="Star: 5 Points 1">
            <a:extLst>
              <a:ext uri="{FF2B5EF4-FFF2-40B4-BE49-F238E27FC236}">
                <a16:creationId xmlns:a16="http://schemas.microsoft.com/office/drawing/2014/main" id="{132F66F6-33B3-2A0C-EFB6-E822A1F3F47D}"/>
              </a:ext>
            </a:extLst>
          </p:cNvPr>
          <p:cNvSpPr/>
          <p:nvPr/>
        </p:nvSpPr>
        <p:spPr bwMode="auto">
          <a:xfrm>
            <a:off x="8153400" y="304800"/>
            <a:ext cx="685800" cy="6096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B8EE523F-90BF-46C5-9092-FC988A4F44C1}"/>
              </a:ext>
            </a:extLst>
          </p:cNvPr>
          <p:cNvSpPr>
            <a:spLocks noGrp="1" noChangeArrowheads="1"/>
          </p:cNvSpPr>
          <p:nvPr>
            <p:ph type="title"/>
          </p:nvPr>
        </p:nvSpPr>
        <p:spPr/>
        <p:txBody>
          <a:bodyPr/>
          <a:lstStyle/>
          <a:p>
            <a:r>
              <a:rPr lang="en-US" altLang="en-US"/>
              <a:t>Week One: Chapter Two</a:t>
            </a:r>
          </a:p>
        </p:txBody>
      </p:sp>
      <p:sp>
        <p:nvSpPr>
          <p:cNvPr id="106499" name="Rectangle 3">
            <a:extLst>
              <a:ext uri="{FF2B5EF4-FFF2-40B4-BE49-F238E27FC236}">
                <a16:creationId xmlns:a16="http://schemas.microsoft.com/office/drawing/2014/main" id="{A9795C32-14B2-48AF-A198-EDEB0A5F1BC0}"/>
              </a:ext>
            </a:extLst>
          </p:cNvPr>
          <p:cNvSpPr>
            <a:spLocks noGrp="1" noChangeArrowheads="1"/>
          </p:cNvSpPr>
          <p:nvPr>
            <p:ph type="body" idx="1"/>
          </p:nvPr>
        </p:nvSpPr>
        <p:spPr/>
        <p:txBody>
          <a:bodyPr/>
          <a:lstStyle/>
          <a:p>
            <a:r>
              <a:rPr lang="en-US" altLang="en-US"/>
              <a:t>If you want to make a task that has a duration into a milestone:</a:t>
            </a:r>
          </a:p>
          <a:p>
            <a:pPr lvl="1"/>
            <a:r>
              <a:rPr lang="en-US" altLang="en-US"/>
              <a:t>Double-click the task name, to open the Task Information dialog box.</a:t>
            </a:r>
          </a:p>
          <a:p>
            <a:pPr lvl="1"/>
            <a:r>
              <a:rPr lang="en-US" altLang="en-US"/>
              <a:t>Click the </a:t>
            </a:r>
            <a:r>
              <a:rPr lang="en-US" altLang="en-US">
                <a:solidFill>
                  <a:schemeClr val="hlink"/>
                </a:solidFill>
              </a:rPr>
              <a:t>Advanced</a:t>
            </a:r>
            <a:r>
              <a:rPr lang="en-US" altLang="en-US"/>
              <a:t> tab.</a:t>
            </a:r>
          </a:p>
          <a:p>
            <a:pPr lvl="1"/>
            <a:r>
              <a:rPr lang="en-US" altLang="en-US"/>
              <a:t>Select </a:t>
            </a:r>
            <a:r>
              <a:rPr lang="en-US" altLang="en-US">
                <a:solidFill>
                  <a:schemeClr val="hlink"/>
                </a:solidFill>
              </a:rPr>
              <a:t>Mark as Milestone</a:t>
            </a:r>
            <a:r>
              <a:rPr lang="en-US" altLang="en-US"/>
              <a:t>.</a:t>
            </a:r>
          </a:p>
        </p:txBody>
      </p:sp>
      <p:sp>
        <p:nvSpPr>
          <p:cNvPr id="2" name="Star: 5 Points 1">
            <a:extLst>
              <a:ext uri="{FF2B5EF4-FFF2-40B4-BE49-F238E27FC236}">
                <a16:creationId xmlns:a16="http://schemas.microsoft.com/office/drawing/2014/main" id="{686AE485-D73E-11CD-C8EA-5F18BC6AB268}"/>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F8FA6520-F54F-4792-84ED-3D423326292E}"/>
              </a:ext>
            </a:extLst>
          </p:cNvPr>
          <p:cNvSpPr>
            <a:spLocks noGrp="1" noChangeArrowheads="1"/>
          </p:cNvSpPr>
          <p:nvPr>
            <p:ph type="title"/>
          </p:nvPr>
        </p:nvSpPr>
        <p:spPr/>
        <p:txBody>
          <a:bodyPr/>
          <a:lstStyle/>
          <a:p>
            <a:r>
              <a:rPr lang="en-US" altLang="en-US"/>
              <a:t>Week One: Chapter Two</a:t>
            </a:r>
          </a:p>
        </p:txBody>
      </p:sp>
      <p:sp>
        <p:nvSpPr>
          <p:cNvPr id="107523" name="Rectangle 3">
            <a:extLst>
              <a:ext uri="{FF2B5EF4-FFF2-40B4-BE49-F238E27FC236}">
                <a16:creationId xmlns:a16="http://schemas.microsoft.com/office/drawing/2014/main" id="{36E70C71-7750-452E-BD1C-76EABA3F9608}"/>
              </a:ext>
            </a:extLst>
          </p:cNvPr>
          <p:cNvSpPr>
            <a:spLocks noGrp="1" noChangeArrowheads="1"/>
          </p:cNvSpPr>
          <p:nvPr>
            <p:ph type="body" idx="1"/>
          </p:nvPr>
        </p:nvSpPr>
        <p:spPr>
          <a:xfrm>
            <a:off x="381000" y="1295400"/>
            <a:ext cx="3276600" cy="5257800"/>
          </a:xfrm>
        </p:spPr>
        <p:txBody>
          <a:bodyPr/>
          <a:lstStyle/>
          <a:p>
            <a:r>
              <a:rPr lang="en-US" altLang="en-US"/>
              <a:t>The </a:t>
            </a:r>
            <a:r>
              <a:rPr lang="en-US" altLang="en-US">
                <a:solidFill>
                  <a:schemeClr val="accent2"/>
                </a:solidFill>
              </a:rPr>
              <a:t>Mark task as milestone</a:t>
            </a:r>
            <a:r>
              <a:rPr lang="en-US" altLang="en-US"/>
              <a:t> checkbox</a:t>
            </a:r>
          </a:p>
        </p:txBody>
      </p:sp>
      <p:pic>
        <p:nvPicPr>
          <p:cNvPr id="107524" name="Picture 4">
            <a:extLst>
              <a:ext uri="{FF2B5EF4-FFF2-40B4-BE49-F238E27FC236}">
                <a16:creationId xmlns:a16="http://schemas.microsoft.com/office/drawing/2014/main" id="{ACF20450-24EF-4253-9223-64696F07F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524000"/>
            <a:ext cx="502920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Line 7">
            <a:extLst>
              <a:ext uri="{FF2B5EF4-FFF2-40B4-BE49-F238E27FC236}">
                <a16:creationId xmlns:a16="http://schemas.microsoft.com/office/drawing/2014/main" id="{1B76F175-8638-4BE8-990A-1899D231032C}"/>
              </a:ext>
            </a:extLst>
          </p:cNvPr>
          <p:cNvSpPr>
            <a:spLocks noChangeShapeType="1"/>
          </p:cNvSpPr>
          <p:nvPr/>
        </p:nvSpPr>
        <p:spPr bwMode="auto">
          <a:xfrm flipH="1">
            <a:off x="5181600" y="4495800"/>
            <a:ext cx="1066800" cy="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A5E98AEB-F247-4591-A3E2-90214F40482E}"/>
              </a:ext>
            </a:extLst>
          </p:cNvPr>
          <p:cNvSpPr>
            <a:spLocks noGrp="1" noChangeArrowheads="1"/>
          </p:cNvSpPr>
          <p:nvPr>
            <p:ph type="title"/>
          </p:nvPr>
        </p:nvSpPr>
        <p:spPr/>
        <p:txBody>
          <a:bodyPr/>
          <a:lstStyle/>
          <a:p>
            <a:r>
              <a:rPr lang="en-US" altLang="en-US"/>
              <a:t>Week One: Chapter Two</a:t>
            </a:r>
          </a:p>
        </p:txBody>
      </p:sp>
      <p:sp>
        <p:nvSpPr>
          <p:cNvPr id="108547" name="Rectangle 3">
            <a:extLst>
              <a:ext uri="{FF2B5EF4-FFF2-40B4-BE49-F238E27FC236}">
                <a16:creationId xmlns:a16="http://schemas.microsoft.com/office/drawing/2014/main" id="{8340E81E-67C3-4212-8107-8F7074993368}"/>
              </a:ext>
            </a:extLst>
          </p:cNvPr>
          <p:cNvSpPr>
            <a:spLocks noGrp="1" noChangeArrowheads="1"/>
          </p:cNvSpPr>
          <p:nvPr>
            <p:ph type="body" idx="1"/>
          </p:nvPr>
        </p:nvSpPr>
        <p:spPr/>
        <p:txBody>
          <a:bodyPr/>
          <a:lstStyle/>
          <a:p>
            <a:r>
              <a:rPr lang="en-US" altLang="en-US"/>
              <a:t>Organizing tasks into </a:t>
            </a:r>
            <a:r>
              <a:rPr lang="en-US" altLang="en-US">
                <a:solidFill>
                  <a:schemeClr val="accent2"/>
                </a:solidFill>
              </a:rPr>
              <a:t>phases</a:t>
            </a:r>
          </a:p>
          <a:p>
            <a:pPr lvl="1"/>
            <a:r>
              <a:rPr lang="en-US" altLang="en-US"/>
              <a:t>Pre-production, production, post-production</a:t>
            </a:r>
          </a:p>
          <a:p>
            <a:pPr lvl="1"/>
            <a:r>
              <a:rPr lang="en-US" altLang="en-US"/>
              <a:t>A summary task behaves differently from other tasks.</a:t>
            </a:r>
          </a:p>
          <a:p>
            <a:pPr lvl="2"/>
            <a:r>
              <a:rPr lang="en-US" altLang="en-US"/>
              <a:t>You can’t edit its duration or start date, or other calculated values.  They’re derived, or “rolled-up” from the subtasks contained within the summary task.</a:t>
            </a:r>
          </a:p>
          <a:p>
            <a:r>
              <a:rPr lang="en-US" altLang="en-US"/>
              <a:t>Top-down and bottom-up planning</a:t>
            </a:r>
          </a:p>
        </p:txBody>
      </p:sp>
      <p:sp>
        <p:nvSpPr>
          <p:cNvPr id="2" name="Star: 5 Points 1">
            <a:extLst>
              <a:ext uri="{FF2B5EF4-FFF2-40B4-BE49-F238E27FC236}">
                <a16:creationId xmlns:a16="http://schemas.microsoft.com/office/drawing/2014/main" id="{0881211E-44E7-51E2-C3AA-EBE3157BA4FC}"/>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248700DD-F5BA-4ADB-A010-7E0BE199C0F0}"/>
              </a:ext>
            </a:extLst>
          </p:cNvPr>
          <p:cNvSpPr>
            <a:spLocks noGrp="1" noChangeArrowheads="1"/>
          </p:cNvSpPr>
          <p:nvPr>
            <p:ph type="title"/>
          </p:nvPr>
        </p:nvSpPr>
        <p:spPr/>
        <p:txBody>
          <a:bodyPr/>
          <a:lstStyle/>
          <a:p>
            <a:r>
              <a:rPr lang="en-US" altLang="en-US"/>
              <a:t>Week One: Chapter Two</a:t>
            </a:r>
          </a:p>
        </p:txBody>
      </p:sp>
      <p:sp>
        <p:nvSpPr>
          <p:cNvPr id="109571" name="Rectangle 3">
            <a:extLst>
              <a:ext uri="{FF2B5EF4-FFF2-40B4-BE49-F238E27FC236}">
                <a16:creationId xmlns:a16="http://schemas.microsoft.com/office/drawing/2014/main" id="{F4AE52EF-CBBF-4F7A-9FBA-0A44EB5DAB72}"/>
              </a:ext>
            </a:extLst>
          </p:cNvPr>
          <p:cNvSpPr>
            <a:spLocks noGrp="1" noChangeArrowheads="1"/>
          </p:cNvSpPr>
          <p:nvPr>
            <p:ph type="body" idx="1"/>
          </p:nvPr>
        </p:nvSpPr>
        <p:spPr/>
        <p:txBody>
          <a:bodyPr/>
          <a:lstStyle/>
          <a:p>
            <a:r>
              <a:rPr lang="en-US" altLang="en-US"/>
              <a:t>Exercise: create summary tasks</a:t>
            </a:r>
          </a:p>
          <a:p>
            <a:pPr lvl="1"/>
            <a:r>
              <a:rPr lang="en-US" altLang="en-US"/>
              <a:t>1. Select the names of tasks 2 through 6.</a:t>
            </a:r>
          </a:p>
          <a:p>
            <a:pPr lvl="1"/>
            <a:r>
              <a:rPr lang="en-US" altLang="en-US"/>
              <a:t>2. On the </a:t>
            </a:r>
            <a:r>
              <a:rPr lang="en-US" altLang="en-US">
                <a:solidFill>
                  <a:schemeClr val="accent2"/>
                </a:solidFill>
              </a:rPr>
              <a:t>Project</a:t>
            </a:r>
            <a:r>
              <a:rPr lang="en-US" altLang="en-US"/>
              <a:t> menu, go to </a:t>
            </a:r>
            <a:r>
              <a:rPr lang="en-US" altLang="en-US">
                <a:solidFill>
                  <a:schemeClr val="accent2"/>
                </a:solidFill>
              </a:rPr>
              <a:t>Outline</a:t>
            </a:r>
            <a:r>
              <a:rPr lang="en-US" altLang="en-US"/>
              <a:t>, and then click </a:t>
            </a:r>
            <a:r>
              <a:rPr lang="en-US" altLang="en-US">
                <a:solidFill>
                  <a:schemeClr val="accent2"/>
                </a:solidFill>
              </a:rPr>
              <a:t>Indent</a:t>
            </a:r>
            <a:r>
              <a:rPr lang="en-US" altLang="en-US"/>
              <a:t>.</a:t>
            </a:r>
          </a:p>
          <a:p>
            <a:pPr lvl="1"/>
            <a:r>
              <a:rPr lang="en-US" altLang="en-US"/>
              <a:t>Task 1 becomes a summary task.</a:t>
            </a:r>
          </a:p>
          <a:p>
            <a:pPr lvl="1"/>
            <a:endParaRPr lang="en-US" altLang="en-US"/>
          </a:p>
          <a:p>
            <a:pPr lvl="1"/>
            <a:endParaRPr lang="en-US" altLang="en-US"/>
          </a:p>
          <a:p>
            <a:pPr lvl="1"/>
            <a:endParaRPr lang="en-US" altLang="en-US"/>
          </a:p>
        </p:txBody>
      </p:sp>
      <p:pic>
        <p:nvPicPr>
          <p:cNvPr id="109572" name="Picture 9">
            <a:extLst>
              <a:ext uri="{FF2B5EF4-FFF2-40B4-BE49-F238E27FC236}">
                <a16:creationId xmlns:a16="http://schemas.microsoft.com/office/drawing/2014/main" id="{1CF2EE9F-ED59-407B-91E0-CFB77BAA6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038600"/>
            <a:ext cx="5638800" cy="227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3" name="Line 10">
            <a:extLst>
              <a:ext uri="{FF2B5EF4-FFF2-40B4-BE49-F238E27FC236}">
                <a16:creationId xmlns:a16="http://schemas.microsoft.com/office/drawing/2014/main" id="{62C0754D-A9C2-42D6-BBDC-5E18A98D7C86}"/>
              </a:ext>
            </a:extLst>
          </p:cNvPr>
          <p:cNvSpPr>
            <a:spLocks noChangeShapeType="1"/>
          </p:cNvSpPr>
          <p:nvPr/>
        </p:nvSpPr>
        <p:spPr bwMode="auto">
          <a:xfrm>
            <a:off x="1066800" y="4114800"/>
            <a:ext cx="1143000" cy="3048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274A2783-26C3-459E-A982-8A7273BDF9C2}"/>
              </a:ext>
            </a:extLst>
          </p:cNvPr>
          <p:cNvSpPr>
            <a:spLocks noGrp="1" noChangeArrowheads="1"/>
          </p:cNvSpPr>
          <p:nvPr>
            <p:ph type="title"/>
          </p:nvPr>
        </p:nvSpPr>
        <p:spPr/>
        <p:txBody>
          <a:bodyPr/>
          <a:lstStyle/>
          <a:p>
            <a:r>
              <a:rPr lang="en-US" altLang="en-US"/>
              <a:t>Week One: Chapter Two</a:t>
            </a:r>
          </a:p>
        </p:txBody>
      </p:sp>
      <p:sp>
        <p:nvSpPr>
          <p:cNvPr id="110595" name="Rectangle 3">
            <a:extLst>
              <a:ext uri="{FF2B5EF4-FFF2-40B4-BE49-F238E27FC236}">
                <a16:creationId xmlns:a16="http://schemas.microsoft.com/office/drawing/2014/main" id="{05C1F805-5AF6-42C4-85B3-1637D8A17566}"/>
              </a:ext>
            </a:extLst>
          </p:cNvPr>
          <p:cNvSpPr>
            <a:spLocks noGrp="1" noChangeArrowheads="1"/>
          </p:cNvSpPr>
          <p:nvPr>
            <p:ph type="body" idx="1"/>
          </p:nvPr>
        </p:nvSpPr>
        <p:spPr/>
        <p:txBody>
          <a:bodyPr/>
          <a:lstStyle/>
          <a:p>
            <a:pPr>
              <a:lnSpc>
                <a:spcPct val="90000"/>
              </a:lnSpc>
            </a:pPr>
            <a:r>
              <a:rPr lang="en-US" altLang="en-US"/>
              <a:t>You can use the indent/outdent buttons instead.</a:t>
            </a:r>
            <a:br>
              <a:rPr lang="en-US" altLang="en-US"/>
            </a:br>
            <a:endParaRPr lang="en-US" altLang="en-US"/>
          </a:p>
          <a:p>
            <a:pPr>
              <a:lnSpc>
                <a:spcPct val="90000"/>
              </a:lnSpc>
            </a:pPr>
            <a:r>
              <a:rPr lang="en-US" altLang="en-US"/>
              <a:t>If you don’t see those buttons on your toolbar, then</a:t>
            </a:r>
          </a:p>
          <a:p>
            <a:pPr lvl="1">
              <a:lnSpc>
                <a:spcPct val="90000"/>
              </a:lnSpc>
            </a:pPr>
            <a:r>
              <a:rPr lang="en-US" altLang="en-US"/>
              <a:t>At the right end of your toolbar, click on the down arrow.</a:t>
            </a:r>
          </a:p>
          <a:p>
            <a:pPr lvl="1">
              <a:lnSpc>
                <a:spcPct val="90000"/>
              </a:lnSpc>
            </a:pPr>
            <a:r>
              <a:rPr lang="en-US" altLang="en-US"/>
              <a:t>Click on </a:t>
            </a:r>
            <a:r>
              <a:rPr lang="en-US" altLang="en-US">
                <a:solidFill>
                  <a:schemeClr val="accent2"/>
                </a:solidFill>
              </a:rPr>
              <a:t>Add or Remove Buttons</a:t>
            </a:r>
            <a:r>
              <a:rPr lang="en-US" altLang="en-US"/>
              <a:t>.</a:t>
            </a:r>
          </a:p>
          <a:p>
            <a:pPr lvl="1">
              <a:lnSpc>
                <a:spcPct val="90000"/>
              </a:lnSpc>
            </a:pPr>
            <a:r>
              <a:rPr lang="en-US" altLang="en-US"/>
              <a:t>Click on </a:t>
            </a:r>
            <a:r>
              <a:rPr lang="en-US" altLang="en-US">
                <a:solidFill>
                  <a:schemeClr val="accent2"/>
                </a:solidFill>
              </a:rPr>
              <a:t>Formatting</a:t>
            </a:r>
            <a:r>
              <a:rPr lang="en-US" altLang="en-US"/>
              <a:t>.</a:t>
            </a:r>
          </a:p>
          <a:p>
            <a:pPr lvl="1">
              <a:lnSpc>
                <a:spcPct val="90000"/>
              </a:lnSpc>
            </a:pPr>
            <a:r>
              <a:rPr lang="en-US" altLang="en-US"/>
              <a:t>Check off </a:t>
            </a:r>
            <a:r>
              <a:rPr lang="en-US" altLang="en-US">
                <a:solidFill>
                  <a:schemeClr val="accent2"/>
                </a:solidFill>
              </a:rPr>
              <a:t>Indent and Outdent</a:t>
            </a:r>
            <a:r>
              <a:rPr lang="en-US" altLang="en-US"/>
              <a:t>.</a:t>
            </a:r>
            <a:br>
              <a:rPr lang="en-US" altLang="en-US"/>
            </a:br>
            <a:r>
              <a:rPr lang="en-US" altLang="en-US"/>
              <a:t>(Illustrated on the next slide)</a:t>
            </a:r>
          </a:p>
        </p:txBody>
      </p:sp>
      <p:grpSp>
        <p:nvGrpSpPr>
          <p:cNvPr id="110596" name="Group 4">
            <a:extLst>
              <a:ext uri="{FF2B5EF4-FFF2-40B4-BE49-F238E27FC236}">
                <a16:creationId xmlns:a16="http://schemas.microsoft.com/office/drawing/2014/main" id="{9FEAD17D-DDCF-4CAE-8ED2-C8735D31DCCD}"/>
              </a:ext>
            </a:extLst>
          </p:cNvPr>
          <p:cNvGrpSpPr>
            <a:grpSpLocks/>
          </p:cNvGrpSpPr>
          <p:nvPr/>
        </p:nvGrpSpPr>
        <p:grpSpPr bwMode="auto">
          <a:xfrm>
            <a:off x="2895600" y="2057400"/>
            <a:ext cx="1752600" cy="609600"/>
            <a:chOff x="816" y="2544"/>
            <a:chExt cx="1488" cy="720"/>
          </a:xfrm>
        </p:grpSpPr>
        <p:sp>
          <p:nvSpPr>
            <p:cNvPr id="110597" name="Rectangle 5">
              <a:extLst>
                <a:ext uri="{FF2B5EF4-FFF2-40B4-BE49-F238E27FC236}">
                  <a16:creationId xmlns:a16="http://schemas.microsoft.com/office/drawing/2014/main" id="{23A8298D-D0B0-473A-ADBC-65D9F6265327}"/>
                </a:ext>
              </a:extLst>
            </p:cNvPr>
            <p:cNvSpPr>
              <a:spLocks noChangeArrowheads="1"/>
            </p:cNvSpPr>
            <p:nvPr/>
          </p:nvSpPr>
          <p:spPr bwMode="auto">
            <a:xfrm>
              <a:off x="816" y="2544"/>
              <a:ext cx="1488" cy="720"/>
            </a:xfrm>
            <a:prstGeom prst="rect">
              <a:avLst/>
            </a:prstGeom>
            <a:solidFill>
              <a:schemeClr val="accent1"/>
            </a:solidFill>
            <a:ln w="9525">
              <a:solidFill>
                <a:schemeClr val="tx1"/>
              </a:solidFill>
              <a:miter lim="800000"/>
              <a:headEnd/>
              <a:tailEnd/>
            </a:ln>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endParaRPr lang="en-US" altLang="en-US"/>
            </a:p>
          </p:txBody>
        </p:sp>
        <p:pic>
          <p:nvPicPr>
            <p:cNvPr id="110598" name="Picture 6">
              <a:extLst>
                <a:ext uri="{FF2B5EF4-FFF2-40B4-BE49-F238E27FC236}">
                  <a16:creationId xmlns:a16="http://schemas.microsoft.com/office/drawing/2014/main" id="{79CBED46-B7BC-4ED7-9C24-724864C06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 y="2592"/>
              <a:ext cx="1392"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tar: 5 Points 1">
            <a:extLst>
              <a:ext uri="{FF2B5EF4-FFF2-40B4-BE49-F238E27FC236}">
                <a16:creationId xmlns:a16="http://schemas.microsoft.com/office/drawing/2014/main" id="{4F32B8DE-4B6A-A7A4-8C20-1C07F09EC00A}"/>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9EC73453-A9E5-490F-A664-458D1D8725DE}"/>
              </a:ext>
            </a:extLst>
          </p:cNvPr>
          <p:cNvSpPr>
            <a:spLocks noGrp="1" noChangeArrowheads="1"/>
          </p:cNvSpPr>
          <p:nvPr>
            <p:ph type="title"/>
          </p:nvPr>
        </p:nvSpPr>
        <p:spPr/>
        <p:txBody>
          <a:bodyPr/>
          <a:lstStyle/>
          <a:p>
            <a:r>
              <a:rPr lang="en-US" altLang="en-US"/>
              <a:t>Week One: Chapter Two</a:t>
            </a:r>
          </a:p>
        </p:txBody>
      </p:sp>
      <p:pic>
        <p:nvPicPr>
          <p:cNvPr id="111619" name="Picture 6">
            <a:extLst>
              <a:ext uri="{FF2B5EF4-FFF2-40B4-BE49-F238E27FC236}">
                <a16:creationId xmlns:a16="http://schemas.microsoft.com/office/drawing/2014/main" id="{BFA08CFC-3659-4C10-953E-1798D12D5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3813"/>
            <a:ext cx="7697788" cy="525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F9B17F56-8DE4-4930-88CA-F4C61BF0D4AE}"/>
              </a:ext>
            </a:extLst>
          </p:cNvPr>
          <p:cNvSpPr>
            <a:spLocks noGrp="1" noChangeArrowheads="1"/>
          </p:cNvSpPr>
          <p:nvPr>
            <p:ph type="title"/>
          </p:nvPr>
        </p:nvSpPr>
        <p:spPr/>
        <p:txBody>
          <a:bodyPr/>
          <a:lstStyle/>
          <a:p>
            <a:r>
              <a:rPr lang="en-US" altLang="en-US"/>
              <a:t>Week One: Chapter Two</a:t>
            </a:r>
          </a:p>
        </p:txBody>
      </p:sp>
      <p:sp>
        <p:nvSpPr>
          <p:cNvPr id="112643" name="Rectangle 3">
            <a:extLst>
              <a:ext uri="{FF2B5EF4-FFF2-40B4-BE49-F238E27FC236}">
                <a16:creationId xmlns:a16="http://schemas.microsoft.com/office/drawing/2014/main" id="{B0D41D79-AF14-460E-9EC3-D3B56D6BBBDF}"/>
              </a:ext>
            </a:extLst>
          </p:cNvPr>
          <p:cNvSpPr>
            <a:spLocks noGrp="1" noChangeArrowheads="1"/>
          </p:cNvSpPr>
          <p:nvPr>
            <p:ph type="body" idx="1"/>
          </p:nvPr>
        </p:nvSpPr>
        <p:spPr/>
        <p:txBody>
          <a:bodyPr/>
          <a:lstStyle/>
          <a:p>
            <a:r>
              <a:rPr lang="en-US" altLang="en-US"/>
              <a:t>3. Next, select the names of task 8 through 10.</a:t>
            </a:r>
          </a:p>
          <a:p>
            <a:r>
              <a:rPr lang="en-US" altLang="en-US"/>
              <a:t>4. On the </a:t>
            </a:r>
            <a:r>
              <a:rPr lang="en-US" altLang="en-US">
                <a:solidFill>
                  <a:schemeClr val="accent2"/>
                </a:solidFill>
              </a:rPr>
              <a:t>Project</a:t>
            </a:r>
            <a:r>
              <a:rPr lang="en-US" altLang="en-US"/>
              <a:t> menu, point to </a:t>
            </a:r>
            <a:r>
              <a:rPr lang="en-US" altLang="en-US">
                <a:solidFill>
                  <a:schemeClr val="accent2"/>
                </a:solidFill>
              </a:rPr>
              <a:t>Outline</a:t>
            </a:r>
            <a:r>
              <a:rPr lang="en-US" altLang="en-US"/>
              <a:t>, and then click </a:t>
            </a:r>
            <a:r>
              <a:rPr lang="en-US" altLang="en-US">
                <a:solidFill>
                  <a:schemeClr val="accent2"/>
                </a:solidFill>
              </a:rPr>
              <a:t>Indent</a:t>
            </a:r>
            <a:r>
              <a:rPr lang="en-US" altLang="en-US"/>
              <a:t>.</a:t>
            </a:r>
          </a:p>
        </p:txBody>
      </p:sp>
      <p:pic>
        <p:nvPicPr>
          <p:cNvPr id="112644" name="Picture 5">
            <a:extLst>
              <a:ext uri="{FF2B5EF4-FFF2-40B4-BE49-F238E27FC236}">
                <a16:creationId xmlns:a16="http://schemas.microsoft.com/office/drawing/2014/main" id="{5B976452-0BEF-4D2F-BB0C-1912DB2E2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29000"/>
            <a:ext cx="4383088"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C14DF177-FAF0-4D17-B769-83981113BC55}"/>
              </a:ext>
            </a:extLst>
          </p:cNvPr>
          <p:cNvSpPr>
            <a:spLocks noGrp="1" noChangeArrowheads="1"/>
          </p:cNvSpPr>
          <p:nvPr>
            <p:ph type="title"/>
          </p:nvPr>
        </p:nvSpPr>
        <p:spPr/>
        <p:txBody>
          <a:bodyPr/>
          <a:lstStyle/>
          <a:p>
            <a:r>
              <a:rPr lang="en-US" altLang="en-US"/>
              <a:t>Week One: Chapter Two</a:t>
            </a:r>
          </a:p>
        </p:txBody>
      </p:sp>
      <p:sp>
        <p:nvSpPr>
          <p:cNvPr id="113667" name="Rectangle 3">
            <a:extLst>
              <a:ext uri="{FF2B5EF4-FFF2-40B4-BE49-F238E27FC236}">
                <a16:creationId xmlns:a16="http://schemas.microsoft.com/office/drawing/2014/main" id="{44DF321A-52B5-4760-9BF4-BD357EEF3DC4}"/>
              </a:ext>
            </a:extLst>
          </p:cNvPr>
          <p:cNvSpPr>
            <a:spLocks noGrp="1" noChangeArrowheads="1"/>
          </p:cNvSpPr>
          <p:nvPr>
            <p:ph type="body" idx="1"/>
          </p:nvPr>
        </p:nvSpPr>
        <p:spPr/>
        <p:txBody>
          <a:bodyPr/>
          <a:lstStyle/>
          <a:p>
            <a:r>
              <a:rPr lang="en-US" altLang="en-US"/>
              <a:t>Task 7 becomes a summary task.</a:t>
            </a:r>
          </a:p>
        </p:txBody>
      </p:sp>
      <p:pic>
        <p:nvPicPr>
          <p:cNvPr id="113668" name="Picture 4">
            <a:extLst>
              <a:ext uri="{FF2B5EF4-FFF2-40B4-BE49-F238E27FC236}">
                <a16:creationId xmlns:a16="http://schemas.microsoft.com/office/drawing/2014/main" id="{258B58D2-4463-4D2F-B677-DAF4F7DCA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7672388" cy="406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Text Box 5">
            <a:extLst>
              <a:ext uri="{FF2B5EF4-FFF2-40B4-BE49-F238E27FC236}">
                <a16:creationId xmlns:a16="http://schemas.microsoft.com/office/drawing/2014/main" id="{8DC7B62E-F615-439E-877C-B3529177F462}"/>
              </a:ext>
            </a:extLst>
          </p:cNvPr>
          <p:cNvSpPr txBox="1">
            <a:spLocks noChangeArrowheads="1"/>
          </p:cNvSpPr>
          <p:nvPr/>
        </p:nvSpPr>
        <p:spPr bwMode="auto">
          <a:xfrm>
            <a:off x="7848600" y="3962400"/>
            <a:ext cx="1066800" cy="590550"/>
          </a:xfrm>
          <a:prstGeom prst="rect">
            <a:avLst/>
          </a:prstGeom>
          <a:solidFill>
            <a:schemeClr val="bg1"/>
          </a:solidFill>
          <a:ln w="9525">
            <a:solidFill>
              <a:schemeClr val="tx1"/>
            </a:solidFill>
            <a:miter lim="800000"/>
            <a:headEnd/>
            <a:tailEnd/>
          </a:ln>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spcBef>
                <a:spcPct val="50000"/>
              </a:spcBef>
            </a:pPr>
            <a:r>
              <a:rPr lang="en-US" altLang="en-US"/>
              <a:t>Summary task bar</a:t>
            </a:r>
          </a:p>
        </p:txBody>
      </p:sp>
      <p:sp>
        <p:nvSpPr>
          <p:cNvPr id="113670" name="Text Box 6">
            <a:extLst>
              <a:ext uri="{FF2B5EF4-FFF2-40B4-BE49-F238E27FC236}">
                <a16:creationId xmlns:a16="http://schemas.microsoft.com/office/drawing/2014/main" id="{3393D39B-C22C-4BB7-8234-76FB636F3823}"/>
              </a:ext>
            </a:extLst>
          </p:cNvPr>
          <p:cNvSpPr txBox="1">
            <a:spLocks noChangeArrowheads="1"/>
          </p:cNvSpPr>
          <p:nvPr/>
        </p:nvSpPr>
        <p:spPr bwMode="auto">
          <a:xfrm>
            <a:off x="457200" y="3886200"/>
            <a:ext cx="1143000" cy="590550"/>
          </a:xfrm>
          <a:prstGeom prst="rect">
            <a:avLst/>
          </a:prstGeom>
          <a:solidFill>
            <a:schemeClr val="bg1"/>
          </a:solidFill>
          <a:ln w="9525">
            <a:solidFill>
              <a:schemeClr val="tx1"/>
            </a:solidFill>
            <a:miter lim="800000"/>
            <a:headEnd/>
            <a:tailEnd/>
          </a:ln>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spcBef>
                <a:spcPct val="50000"/>
              </a:spcBef>
            </a:pPr>
            <a:r>
              <a:rPr lang="en-US" altLang="en-US"/>
              <a:t>Summary task</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8460AFAB-6148-4C05-B4CB-B405D3867119}"/>
              </a:ext>
            </a:extLst>
          </p:cNvPr>
          <p:cNvSpPr>
            <a:spLocks noGrp="1" noChangeArrowheads="1"/>
          </p:cNvSpPr>
          <p:nvPr>
            <p:ph type="title"/>
          </p:nvPr>
        </p:nvSpPr>
        <p:spPr/>
        <p:txBody>
          <a:bodyPr/>
          <a:lstStyle/>
          <a:p>
            <a:r>
              <a:rPr lang="en-US" altLang="en-US"/>
              <a:t>Week One: Chapter Two</a:t>
            </a:r>
          </a:p>
        </p:txBody>
      </p:sp>
      <p:sp>
        <p:nvSpPr>
          <p:cNvPr id="114691" name="Rectangle 3">
            <a:extLst>
              <a:ext uri="{FF2B5EF4-FFF2-40B4-BE49-F238E27FC236}">
                <a16:creationId xmlns:a16="http://schemas.microsoft.com/office/drawing/2014/main" id="{416383D1-0EAD-4014-A86E-DE329B4C344F}"/>
              </a:ext>
            </a:extLst>
          </p:cNvPr>
          <p:cNvSpPr>
            <a:spLocks noGrp="1" noChangeArrowheads="1"/>
          </p:cNvSpPr>
          <p:nvPr>
            <p:ph type="body" idx="1"/>
          </p:nvPr>
        </p:nvSpPr>
        <p:spPr/>
        <p:txBody>
          <a:bodyPr/>
          <a:lstStyle/>
          <a:p>
            <a:r>
              <a:rPr lang="en-US" altLang="en-US" dirty="0"/>
              <a:t>Linking Tasks</a:t>
            </a:r>
          </a:p>
          <a:p>
            <a:pPr lvl="1"/>
            <a:r>
              <a:rPr lang="en-US" altLang="en-US" dirty="0"/>
              <a:t>Finish to start (FS)</a:t>
            </a:r>
          </a:p>
          <a:p>
            <a:pPr lvl="1"/>
            <a:r>
              <a:rPr lang="en-US" altLang="en-US" dirty="0"/>
              <a:t>Start to Start (SS)</a:t>
            </a:r>
          </a:p>
          <a:p>
            <a:pPr lvl="1"/>
            <a:endParaRPr lang="en-US" altLang="en-US" dirty="0"/>
          </a:p>
          <a:p>
            <a:pPr lvl="1"/>
            <a:r>
              <a:rPr lang="en-US" altLang="en-US" dirty="0"/>
              <a:t>Finish to Finish (FF)</a:t>
            </a:r>
          </a:p>
          <a:p>
            <a:pPr lvl="1"/>
            <a:r>
              <a:rPr lang="en-US" altLang="en-US" dirty="0"/>
              <a:t>Start to Finish (SF)</a:t>
            </a:r>
          </a:p>
          <a:p>
            <a:pPr lvl="1"/>
            <a:endParaRPr lang="en-US" altLang="en-US" dirty="0"/>
          </a:p>
          <a:p>
            <a:r>
              <a:rPr lang="en-US" altLang="en-US" dirty="0"/>
              <a:t>There’s an exercise on pages 49-51</a:t>
            </a:r>
          </a:p>
        </p:txBody>
      </p:sp>
      <p:pic>
        <p:nvPicPr>
          <p:cNvPr id="114692" name="Picture 4">
            <a:extLst>
              <a:ext uri="{FF2B5EF4-FFF2-40B4-BE49-F238E27FC236}">
                <a16:creationId xmlns:a16="http://schemas.microsoft.com/office/drawing/2014/main" id="{EE30B742-2A58-4836-8CA8-DD699B099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657350"/>
            <a:ext cx="25527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14693" name="Picture 5">
            <a:extLst>
              <a:ext uri="{FF2B5EF4-FFF2-40B4-BE49-F238E27FC236}">
                <a16:creationId xmlns:a16="http://schemas.microsoft.com/office/drawing/2014/main" id="{0FE8A75A-95F4-4B44-B5B7-D4323985A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107" y="2457450"/>
            <a:ext cx="195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14694" name="Picture 6">
            <a:extLst>
              <a:ext uri="{FF2B5EF4-FFF2-40B4-BE49-F238E27FC236}">
                <a16:creationId xmlns:a16="http://schemas.microsoft.com/office/drawing/2014/main" id="{DD791974-90E4-40C6-A3CA-6216530D3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3339733"/>
            <a:ext cx="16637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14695" name="Picture 7">
            <a:extLst>
              <a:ext uri="{FF2B5EF4-FFF2-40B4-BE49-F238E27FC236}">
                <a16:creationId xmlns:a16="http://schemas.microsoft.com/office/drawing/2014/main" id="{840EB3B0-82DC-4802-AB6C-8B4C201B6C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7592" y="3924300"/>
            <a:ext cx="1333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2" name="Star: 5 Points 1">
            <a:extLst>
              <a:ext uri="{FF2B5EF4-FFF2-40B4-BE49-F238E27FC236}">
                <a16:creationId xmlns:a16="http://schemas.microsoft.com/office/drawing/2014/main" id="{F6D9F498-06DE-8BE3-1505-5ADD8FA2D8DE}"/>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E812F480-CCBF-45E6-BFDE-C5B8D15FB9F5}"/>
              </a:ext>
            </a:extLst>
          </p:cNvPr>
          <p:cNvSpPr>
            <a:spLocks noGrp="1" noChangeArrowheads="1"/>
          </p:cNvSpPr>
          <p:nvPr>
            <p:ph type="title"/>
          </p:nvPr>
        </p:nvSpPr>
        <p:spPr/>
        <p:txBody>
          <a:bodyPr/>
          <a:lstStyle/>
          <a:p>
            <a:r>
              <a:rPr lang="en-US" altLang="en-US"/>
              <a:t>Week One: Chapter Two</a:t>
            </a:r>
          </a:p>
        </p:txBody>
      </p:sp>
      <p:sp>
        <p:nvSpPr>
          <p:cNvPr id="115715" name="Rectangle 3">
            <a:extLst>
              <a:ext uri="{FF2B5EF4-FFF2-40B4-BE49-F238E27FC236}">
                <a16:creationId xmlns:a16="http://schemas.microsoft.com/office/drawing/2014/main" id="{A178DC0F-F507-48BE-858A-92A06C26601F}"/>
              </a:ext>
            </a:extLst>
          </p:cNvPr>
          <p:cNvSpPr>
            <a:spLocks noGrp="1" noChangeArrowheads="1"/>
          </p:cNvSpPr>
          <p:nvPr>
            <p:ph type="body" idx="1"/>
          </p:nvPr>
        </p:nvSpPr>
        <p:spPr/>
        <p:txBody>
          <a:bodyPr/>
          <a:lstStyle/>
          <a:p>
            <a:r>
              <a:rPr lang="en-US" altLang="en-US"/>
              <a:t>Ways to link tasks</a:t>
            </a:r>
          </a:p>
          <a:p>
            <a:pPr lvl="1"/>
            <a:r>
              <a:rPr lang="en-US" altLang="en-US"/>
              <a:t>The chain icon, unchain icon</a:t>
            </a:r>
          </a:p>
          <a:p>
            <a:pPr lvl="1"/>
            <a:endParaRPr lang="en-US" altLang="en-US"/>
          </a:p>
          <a:p>
            <a:pPr lvl="1"/>
            <a:endParaRPr lang="en-US" altLang="en-US"/>
          </a:p>
          <a:p>
            <a:pPr lvl="1"/>
            <a:endParaRPr lang="en-US" altLang="en-US"/>
          </a:p>
          <a:p>
            <a:pPr lvl="1"/>
            <a:r>
              <a:rPr lang="en-US" altLang="en-US"/>
              <a:t>Highlight two tasks, and then on the</a:t>
            </a:r>
            <a:r>
              <a:rPr lang="en-US" altLang="en-US">
                <a:solidFill>
                  <a:schemeClr val="hlink"/>
                </a:solidFill>
              </a:rPr>
              <a:t> Edit</a:t>
            </a:r>
            <a:r>
              <a:rPr lang="en-US" altLang="en-US"/>
              <a:t> menu, click </a:t>
            </a:r>
            <a:r>
              <a:rPr lang="en-US" altLang="en-US">
                <a:solidFill>
                  <a:schemeClr val="hlink"/>
                </a:solidFill>
              </a:rPr>
              <a:t>Link Tasks.</a:t>
            </a:r>
          </a:p>
        </p:txBody>
      </p:sp>
      <p:sp>
        <p:nvSpPr>
          <p:cNvPr id="115716" name="Rectangle 5">
            <a:extLst>
              <a:ext uri="{FF2B5EF4-FFF2-40B4-BE49-F238E27FC236}">
                <a16:creationId xmlns:a16="http://schemas.microsoft.com/office/drawing/2014/main" id="{38C2A329-4BFE-4A2E-B16B-A814BEE94F3F}"/>
              </a:ext>
            </a:extLst>
          </p:cNvPr>
          <p:cNvSpPr>
            <a:spLocks noChangeArrowheads="1"/>
          </p:cNvSpPr>
          <p:nvPr/>
        </p:nvSpPr>
        <p:spPr bwMode="auto">
          <a:xfrm>
            <a:off x="1600200" y="2438400"/>
            <a:ext cx="1828800" cy="1295400"/>
          </a:xfrm>
          <a:prstGeom prst="rect">
            <a:avLst/>
          </a:prstGeom>
          <a:solidFill>
            <a:schemeClr val="accent1"/>
          </a:solidFill>
          <a:ln w="9525">
            <a:solidFill>
              <a:schemeClr val="tx1"/>
            </a:solidFill>
            <a:miter lim="800000"/>
            <a:headEnd/>
            <a:tailEnd/>
          </a:ln>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endParaRPr lang="en-US" altLang="en-US"/>
          </a:p>
        </p:txBody>
      </p:sp>
      <p:pic>
        <p:nvPicPr>
          <p:cNvPr id="115717" name="Picture 6">
            <a:extLst>
              <a:ext uri="{FF2B5EF4-FFF2-40B4-BE49-F238E27FC236}">
                <a16:creationId xmlns:a16="http://schemas.microsoft.com/office/drawing/2014/main" id="{18477837-9745-45D9-8B5B-E236759225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590800"/>
            <a:ext cx="1600200"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tar: 5 Points 1">
            <a:extLst>
              <a:ext uri="{FF2B5EF4-FFF2-40B4-BE49-F238E27FC236}">
                <a16:creationId xmlns:a16="http://schemas.microsoft.com/office/drawing/2014/main" id="{1B000C2F-D016-9EDF-88E7-6BB535A79BAB}"/>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3D106442-CADB-4200-B6D3-C10536824090}"/>
              </a:ext>
            </a:extLst>
          </p:cNvPr>
          <p:cNvSpPr>
            <a:spLocks noGrp="1" noChangeArrowheads="1"/>
          </p:cNvSpPr>
          <p:nvPr>
            <p:ph type="title"/>
          </p:nvPr>
        </p:nvSpPr>
        <p:spPr/>
        <p:txBody>
          <a:bodyPr/>
          <a:lstStyle/>
          <a:p>
            <a:r>
              <a:rPr lang="en-US" altLang="en-US"/>
              <a:t>Week One: Project Management</a:t>
            </a:r>
          </a:p>
        </p:txBody>
      </p:sp>
      <p:sp>
        <p:nvSpPr>
          <p:cNvPr id="7171" name="Rectangle 3">
            <a:extLst>
              <a:ext uri="{FF2B5EF4-FFF2-40B4-BE49-F238E27FC236}">
                <a16:creationId xmlns:a16="http://schemas.microsoft.com/office/drawing/2014/main" id="{A745BC8E-3117-4BD3-BB85-018E487E3B30}"/>
              </a:ext>
            </a:extLst>
          </p:cNvPr>
          <p:cNvSpPr>
            <a:spLocks noGrp="1" noChangeArrowheads="1"/>
          </p:cNvSpPr>
          <p:nvPr>
            <p:ph type="body" idx="1"/>
          </p:nvPr>
        </p:nvSpPr>
        <p:spPr/>
        <p:txBody>
          <a:bodyPr/>
          <a:lstStyle/>
          <a:p>
            <a:r>
              <a:rPr lang="en-US" altLang="en-US"/>
              <a:t>Project Management as a profession</a:t>
            </a:r>
          </a:p>
          <a:p>
            <a:pPr lvl="1"/>
            <a:r>
              <a:rPr lang="en-US" altLang="en-US"/>
              <a:t>The Project Management Institute, PMI</a:t>
            </a:r>
          </a:p>
          <a:p>
            <a:pPr lvl="2"/>
            <a:r>
              <a:rPr lang="en-US" altLang="en-US"/>
              <a:t>Their web site is </a:t>
            </a:r>
            <a:r>
              <a:rPr lang="en-US" altLang="en-US">
                <a:hlinkClick r:id="rId2"/>
              </a:rPr>
              <a:t>http://www.pmi.org/</a:t>
            </a:r>
            <a:endParaRPr lang="en-US" altLang="en-US"/>
          </a:p>
          <a:p>
            <a:pPr lvl="2"/>
            <a:r>
              <a:rPr lang="en-US" altLang="en-US"/>
              <a:t>The Project Management Professional Exam, the “PMP” exam</a:t>
            </a:r>
          </a:p>
          <a:p>
            <a:pPr lvl="2"/>
            <a:r>
              <a:rPr lang="en-US" altLang="en-US"/>
              <a:t>A Guide to the Project Management Body of Knowledge, the “PIMBOK”</a:t>
            </a:r>
          </a:p>
          <a:p>
            <a:pPr lvl="1"/>
            <a:r>
              <a:rPr lang="en-US" altLang="en-US"/>
              <a:t>Rita Mulcahy’s PMP Exam Prep</a:t>
            </a:r>
            <a:br>
              <a:rPr lang="en-US" altLang="en-US"/>
            </a:br>
            <a:r>
              <a:rPr lang="en-US" altLang="en-US"/>
              <a:t>book is a best seller.</a:t>
            </a:r>
          </a:p>
          <a:p>
            <a:pPr lvl="2"/>
            <a:r>
              <a:rPr lang="en-US" altLang="en-US"/>
              <a:t>Her web site is:</a:t>
            </a:r>
            <a:br>
              <a:rPr lang="en-US" altLang="en-US"/>
            </a:br>
            <a:r>
              <a:rPr lang="en-US" altLang="en-US">
                <a:hlinkClick r:id="rId3"/>
              </a:rPr>
              <a:t>http://www.rmcproject.com/</a:t>
            </a:r>
            <a:endParaRPr lang="en-US" altLang="en-US"/>
          </a:p>
        </p:txBody>
      </p:sp>
      <p:pic>
        <p:nvPicPr>
          <p:cNvPr id="7172" name="Picture 5" descr="ritas-book">
            <a:extLst>
              <a:ext uri="{FF2B5EF4-FFF2-40B4-BE49-F238E27FC236}">
                <a16:creationId xmlns:a16="http://schemas.microsoft.com/office/drawing/2014/main" id="{9A9F1FF3-BF3E-4900-97B3-4A182974DC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4343400"/>
            <a:ext cx="1462088"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tar: 5 Points 1">
            <a:extLst>
              <a:ext uri="{FF2B5EF4-FFF2-40B4-BE49-F238E27FC236}">
                <a16:creationId xmlns:a16="http://schemas.microsoft.com/office/drawing/2014/main" id="{0679A296-7A30-1663-9C10-8CA32A74E6A7}"/>
              </a:ext>
            </a:extLst>
          </p:cNvPr>
          <p:cNvSpPr/>
          <p:nvPr/>
        </p:nvSpPr>
        <p:spPr bwMode="auto">
          <a:xfrm>
            <a:off x="8458200" y="76200"/>
            <a:ext cx="685800" cy="6096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18F544F0-3F3A-4F3D-8A38-B69A4159D40C}"/>
              </a:ext>
            </a:extLst>
          </p:cNvPr>
          <p:cNvSpPr>
            <a:spLocks noGrp="1" noChangeArrowheads="1"/>
          </p:cNvSpPr>
          <p:nvPr>
            <p:ph type="title"/>
          </p:nvPr>
        </p:nvSpPr>
        <p:spPr/>
        <p:txBody>
          <a:bodyPr/>
          <a:lstStyle/>
          <a:p>
            <a:r>
              <a:rPr lang="en-US" altLang="en-US"/>
              <a:t>Week One: Chapter Two</a:t>
            </a:r>
          </a:p>
        </p:txBody>
      </p:sp>
      <p:sp>
        <p:nvSpPr>
          <p:cNvPr id="116739" name="Rectangle 3">
            <a:extLst>
              <a:ext uri="{FF2B5EF4-FFF2-40B4-BE49-F238E27FC236}">
                <a16:creationId xmlns:a16="http://schemas.microsoft.com/office/drawing/2014/main" id="{AFA2761E-A670-49CA-94CC-E1488E5D77C0}"/>
              </a:ext>
            </a:extLst>
          </p:cNvPr>
          <p:cNvSpPr>
            <a:spLocks noGrp="1" noChangeArrowheads="1"/>
          </p:cNvSpPr>
          <p:nvPr>
            <p:ph type="body" idx="1"/>
          </p:nvPr>
        </p:nvSpPr>
        <p:spPr/>
        <p:txBody>
          <a:bodyPr/>
          <a:lstStyle/>
          <a:p>
            <a:pPr lvl="1"/>
            <a:r>
              <a:rPr lang="en-US" altLang="en-US"/>
              <a:t>Highlight a task.</a:t>
            </a:r>
          </a:p>
          <a:p>
            <a:pPr lvl="2"/>
            <a:r>
              <a:rPr lang="en-US" altLang="en-US"/>
              <a:t>On the </a:t>
            </a:r>
            <a:r>
              <a:rPr lang="en-US" altLang="en-US">
                <a:solidFill>
                  <a:schemeClr val="accent2"/>
                </a:solidFill>
              </a:rPr>
              <a:t>Project</a:t>
            </a:r>
            <a:r>
              <a:rPr lang="en-US" altLang="en-US"/>
              <a:t> menu, click </a:t>
            </a:r>
            <a:r>
              <a:rPr lang="en-US" altLang="en-US">
                <a:solidFill>
                  <a:schemeClr val="accent2"/>
                </a:solidFill>
              </a:rPr>
              <a:t>Task Information</a:t>
            </a:r>
            <a:r>
              <a:rPr lang="en-US" altLang="en-US"/>
              <a:t>.</a:t>
            </a:r>
          </a:p>
          <a:p>
            <a:pPr lvl="2"/>
            <a:r>
              <a:rPr lang="en-US" altLang="en-US"/>
              <a:t>Click the </a:t>
            </a:r>
            <a:r>
              <a:rPr lang="en-US" altLang="en-US">
                <a:solidFill>
                  <a:schemeClr val="accent2"/>
                </a:solidFill>
              </a:rPr>
              <a:t>Predecessors</a:t>
            </a:r>
            <a:r>
              <a:rPr lang="en-US" altLang="en-US"/>
              <a:t> tab.</a:t>
            </a:r>
          </a:p>
          <a:p>
            <a:pPr lvl="2"/>
            <a:r>
              <a:rPr lang="en-US" altLang="en-US"/>
              <a:t>Click the empty cell below the Task Name heading, and click the down arrow.</a:t>
            </a:r>
          </a:p>
          <a:p>
            <a:pPr lvl="2"/>
            <a:r>
              <a:rPr lang="en-US" altLang="en-US"/>
              <a:t>Select another task (Rehearse is the task in the example).</a:t>
            </a:r>
          </a:p>
          <a:p>
            <a:endParaRPr lang="en-US" altLang="en-US"/>
          </a:p>
        </p:txBody>
      </p:sp>
      <p:sp>
        <p:nvSpPr>
          <p:cNvPr id="2" name="Star: 5 Points 1">
            <a:extLst>
              <a:ext uri="{FF2B5EF4-FFF2-40B4-BE49-F238E27FC236}">
                <a16:creationId xmlns:a16="http://schemas.microsoft.com/office/drawing/2014/main" id="{66E220EC-3A45-A8DC-6983-83E45D8EE2F5}"/>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19726FE5-8A79-4379-9644-A4BF4C7AA2F5}"/>
              </a:ext>
            </a:extLst>
          </p:cNvPr>
          <p:cNvSpPr>
            <a:spLocks noGrp="1" noChangeArrowheads="1"/>
          </p:cNvSpPr>
          <p:nvPr>
            <p:ph type="title"/>
          </p:nvPr>
        </p:nvSpPr>
        <p:spPr/>
        <p:txBody>
          <a:bodyPr/>
          <a:lstStyle/>
          <a:p>
            <a:r>
              <a:rPr lang="en-US" altLang="en-US"/>
              <a:t>Week One: Chapter Two</a:t>
            </a:r>
          </a:p>
        </p:txBody>
      </p:sp>
      <p:pic>
        <p:nvPicPr>
          <p:cNvPr id="117763" name="Picture 4">
            <a:extLst>
              <a:ext uri="{FF2B5EF4-FFF2-40B4-BE49-F238E27FC236}">
                <a16:creationId xmlns:a16="http://schemas.microsoft.com/office/drawing/2014/main" id="{ECD57C1E-BC04-4B54-8A85-FC6DB427E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7467600" cy="521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4" name="Text Box 5">
            <a:extLst>
              <a:ext uri="{FF2B5EF4-FFF2-40B4-BE49-F238E27FC236}">
                <a16:creationId xmlns:a16="http://schemas.microsoft.com/office/drawing/2014/main" id="{4F64FC1B-576A-46C2-A0E5-4EF5F1B89777}"/>
              </a:ext>
            </a:extLst>
          </p:cNvPr>
          <p:cNvSpPr txBox="1">
            <a:spLocks noChangeArrowheads="1"/>
          </p:cNvSpPr>
          <p:nvPr/>
        </p:nvSpPr>
        <p:spPr bwMode="auto">
          <a:xfrm>
            <a:off x="5791200" y="3657600"/>
            <a:ext cx="1447800" cy="835025"/>
          </a:xfrm>
          <a:prstGeom prst="rect">
            <a:avLst/>
          </a:prstGeom>
          <a:solidFill>
            <a:schemeClr val="bg1"/>
          </a:solidFill>
          <a:ln w="9525">
            <a:solidFill>
              <a:schemeClr val="tx1"/>
            </a:solidFill>
            <a:miter lim="800000"/>
            <a:headEnd/>
            <a:tailEnd/>
          </a:ln>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spcBef>
                <a:spcPct val="50000"/>
              </a:spcBef>
            </a:pPr>
            <a:r>
              <a:rPr lang="en-US" altLang="en-US"/>
              <a:t>It filled in Finish to Start (FS)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7DE2EB21-CE24-4E60-B634-3A6250F1B930}"/>
              </a:ext>
            </a:extLst>
          </p:cNvPr>
          <p:cNvSpPr>
            <a:spLocks noGrp="1" noChangeArrowheads="1"/>
          </p:cNvSpPr>
          <p:nvPr>
            <p:ph type="title"/>
          </p:nvPr>
        </p:nvSpPr>
        <p:spPr/>
        <p:txBody>
          <a:bodyPr/>
          <a:lstStyle/>
          <a:p>
            <a:r>
              <a:rPr lang="en-US" altLang="en-US"/>
              <a:t>Week One: Chapter Two</a:t>
            </a:r>
          </a:p>
        </p:txBody>
      </p:sp>
      <p:sp>
        <p:nvSpPr>
          <p:cNvPr id="118787" name="Rectangle 3">
            <a:extLst>
              <a:ext uri="{FF2B5EF4-FFF2-40B4-BE49-F238E27FC236}">
                <a16:creationId xmlns:a16="http://schemas.microsoft.com/office/drawing/2014/main" id="{4A35A281-F052-4323-8702-A2E3BC6EBE0B}"/>
              </a:ext>
            </a:extLst>
          </p:cNvPr>
          <p:cNvSpPr>
            <a:spLocks noGrp="1" noChangeArrowheads="1"/>
          </p:cNvSpPr>
          <p:nvPr>
            <p:ph type="body" idx="1"/>
          </p:nvPr>
        </p:nvSpPr>
        <p:spPr/>
        <p:txBody>
          <a:bodyPr/>
          <a:lstStyle/>
          <a:p>
            <a:r>
              <a:rPr lang="en-US" altLang="en-US"/>
              <a:t>Linking tasks that aren’t next to each other</a:t>
            </a:r>
          </a:p>
          <a:p>
            <a:pPr lvl="1"/>
            <a:r>
              <a:rPr lang="en-US" altLang="en-US"/>
              <a:t>Select a task</a:t>
            </a:r>
          </a:p>
          <a:p>
            <a:pPr lvl="1"/>
            <a:r>
              <a:rPr lang="en-US" altLang="en-US"/>
              <a:t>Hold down the </a:t>
            </a:r>
            <a:r>
              <a:rPr lang="en-US" altLang="en-US">
                <a:solidFill>
                  <a:schemeClr val="accent2"/>
                </a:solidFill>
              </a:rPr>
              <a:t>control</a:t>
            </a:r>
            <a:r>
              <a:rPr lang="en-US" altLang="en-US"/>
              <a:t> key</a:t>
            </a:r>
          </a:p>
          <a:p>
            <a:pPr lvl="1"/>
            <a:r>
              <a:rPr lang="en-US" altLang="en-US"/>
              <a:t>Select another task</a:t>
            </a:r>
          </a:p>
          <a:p>
            <a:pPr lvl="1"/>
            <a:r>
              <a:rPr lang="en-US" altLang="en-US"/>
              <a:t>Link tasks using any of the methods above</a:t>
            </a:r>
          </a:p>
          <a:p>
            <a:r>
              <a:rPr lang="en-US" altLang="en-US"/>
              <a:t>You can link summary tasks to each other.</a:t>
            </a:r>
          </a:p>
          <a:p>
            <a:r>
              <a:rPr lang="en-US" altLang="en-US"/>
              <a:t>You can also link tasks right in the Gantt chart.</a:t>
            </a:r>
          </a:p>
        </p:txBody>
      </p:sp>
      <p:sp>
        <p:nvSpPr>
          <p:cNvPr id="2" name="Star: 5 Points 1">
            <a:extLst>
              <a:ext uri="{FF2B5EF4-FFF2-40B4-BE49-F238E27FC236}">
                <a16:creationId xmlns:a16="http://schemas.microsoft.com/office/drawing/2014/main" id="{4D866A6E-2A77-47CD-8C6C-978ADB7A8431}"/>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5CE19247-2A8D-4583-B7AD-7855AB046E8E}"/>
              </a:ext>
            </a:extLst>
          </p:cNvPr>
          <p:cNvSpPr>
            <a:spLocks noGrp="1" noChangeArrowheads="1"/>
          </p:cNvSpPr>
          <p:nvPr>
            <p:ph type="title"/>
          </p:nvPr>
        </p:nvSpPr>
        <p:spPr/>
        <p:txBody>
          <a:bodyPr/>
          <a:lstStyle/>
          <a:p>
            <a:r>
              <a:rPr lang="en-US" altLang="en-US"/>
              <a:t>Week One: Chapter Two</a:t>
            </a:r>
          </a:p>
        </p:txBody>
      </p:sp>
      <p:pic>
        <p:nvPicPr>
          <p:cNvPr id="119811" name="Picture 4">
            <a:extLst>
              <a:ext uri="{FF2B5EF4-FFF2-40B4-BE49-F238E27FC236}">
                <a16:creationId xmlns:a16="http://schemas.microsoft.com/office/drawing/2014/main" id="{7715A1D0-A3DA-464B-826B-CE55D8AB6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1295400"/>
            <a:ext cx="8739187" cy="508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Text Box 5">
            <a:extLst>
              <a:ext uri="{FF2B5EF4-FFF2-40B4-BE49-F238E27FC236}">
                <a16:creationId xmlns:a16="http://schemas.microsoft.com/office/drawing/2014/main" id="{32864778-5EB4-4E3A-86C8-93DE426EBC20}"/>
              </a:ext>
            </a:extLst>
          </p:cNvPr>
          <p:cNvSpPr txBox="1">
            <a:spLocks noChangeArrowheads="1"/>
          </p:cNvSpPr>
          <p:nvPr/>
        </p:nvSpPr>
        <p:spPr bwMode="auto">
          <a:xfrm>
            <a:off x="7947025" y="3276600"/>
            <a:ext cx="1120775" cy="1323975"/>
          </a:xfrm>
          <a:prstGeom prst="rect">
            <a:avLst/>
          </a:prstGeom>
          <a:solidFill>
            <a:schemeClr val="bg1"/>
          </a:solidFill>
          <a:ln w="9525">
            <a:solidFill>
              <a:schemeClr val="tx1"/>
            </a:solidFill>
            <a:miter lim="800000"/>
            <a:headEnd/>
            <a:tailEnd/>
          </a:ln>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spcBef>
                <a:spcPct val="50000"/>
              </a:spcBef>
            </a:pPr>
            <a:r>
              <a:rPr lang="en-US" altLang="en-US"/>
              <a:t>Click and drag from one bar to the other</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DB1874E4-9E48-4563-8B47-A08E265AE262}"/>
              </a:ext>
            </a:extLst>
          </p:cNvPr>
          <p:cNvSpPr>
            <a:spLocks noGrp="1" noChangeArrowheads="1"/>
          </p:cNvSpPr>
          <p:nvPr>
            <p:ph type="title"/>
          </p:nvPr>
        </p:nvSpPr>
        <p:spPr/>
        <p:txBody>
          <a:bodyPr/>
          <a:lstStyle/>
          <a:p>
            <a:r>
              <a:rPr lang="en-US" altLang="en-US"/>
              <a:t>Week One: Chapter Two </a:t>
            </a:r>
          </a:p>
        </p:txBody>
      </p:sp>
      <p:sp>
        <p:nvSpPr>
          <p:cNvPr id="120835" name="Rectangle 3">
            <a:extLst>
              <a:ext uri="{FF2B5EF4-FFF2-40B4-BE49-F238E27FC236}">
                <a16:creationId xmlns:a16="http://schemas.microsoft.com/office/drawing/2014/main" id="{111500F3-256B-49D3-A6AE-1C9666F74877}"/>
              </a:ext>
            </a:extLst>
          </p:cNvPr>
          <p:cNvSpPr>
            <a:spLocks noGrp="1" noChangeArrowheads="1"/>
          </p:cNvSpPr>
          <p:nvPr>
            <p:ph type="body" idx="1"/>
          </p:nvPr>
        </p:nvSpPr>
        <p:spPr/>
        <p:txBody>
          <a:bodyPr/>
          <a:lstStyle/>
          <a:p>
            <a:pPr>
              <a:buFontTx/>
              <a:buNone/>
            </a:pPr>
            <a:r>
              <a:rPr lang="en-US" altLang="en-US" b="1"/>
              <a:t>Another way to link non-adjacent tasks</a:t>
            </a:r>
          </a:p>
          <a:p>
            <a:pPr lvl="1">
              <a:lnSpc>
                <a:spcPct val="90000"/>
              </a:lnSpc>
              <a:buClrTx/>
            </a:pPr>
            <a:r>
              <a:rPr lang="en-US" altLang="en-US">
                <a:cs typeface="Times New Roman" panose="02020603050405020304" pitchFamily="18" charset="0"/>
              </a:rPr>
              <a:t>Select the task you want to be the successor task.</a:t>
            </a:r>
          </a:p>
          <a:p>
            <a:pPr lvl="1">
              <a:lnSpc>
                <a:spcPct val="90000"/>
              </a:lnSpc>
              <a:buClrTx/>
            </a:pPr>
            <a:r>
              <a:rPr lang="en-US" altLang="en-US">
                <a:cs typeface="Times New Roman" panose="02020603050405020304" pitchFamily="18" charset="0"/>
              </a:rPr>
              <a:t>Click the </a:t>
            </a:r>
            <a:r>
              <a:rPr lang="en-US" altLang="en-US">
                <a:solidFill>
                  <a:schemeClr val="accent2"/>
                </a:solidFill>
                <a:cs typeface="Times New Roman" panose="02020603050405020304" pitchFamily="18" charset="0"/>
              </a:rPr>
              <a:t>Task Information</a:t>
            </a:r>
            <a:r>
              <a:rPr lang="en-US" altLang="en-US">
                <a:cs typeface="Times New Roman" panose="02020603050405020304" pitchFamily="18" charset="0"/>
              </a:rPr>
              <a:t> button on the Standard toolbar, and then click the </a:t>
            </a:r>
            <a:r>
              <a:rPr lang="en-US" altLang="en-US">
                <a:solidFill>
                  <a:schemeClr val="accent2"/>
                </a:solidFill>
                <a:cs typeface="Times New Roman" panose="02020603050405020304" pitchFamily="18" charset="0"/>
              </a:rPr>
              <a:t>Predecessors</a:t>
            </a:r>
            <a:r>
              <a:rPr lang="en-US" altLang="en-US">
                <a:cs typeface="Times New Roman" panose="02020603050405020304" pitchFamily="18" charset="0"/>
              </a:rPr>
              <a:t> tab. </a:t>
            </a:r>
          </a:p>
          <a:p>
            <a:pPr lvl="1">
              <a:lnSpc>
                <a:spcPct val="90000"/>
              </a:lnSpc>
              <a:buClrTx/>
            </a:pPr>
            <a:r>
              <a:rPr lang="en-US" altLang="en-US">
                <a:cs typeface="Times New Roman" panose="02020603050405020304" pitchFamily="18" charset="0"/>
              </a:rPr>
              <a:t>In the </a:t>
            </a:r>
            <a:r>
              <a:rPr lang="en-US" altLang="en-US">
                <a:solidFill>
                  <a:schemeClr val="accent2"/>
                </a:solidFill>
                <a:cs typeface="Times New Roman" panose="02020603050405020304" pitchFamily="18" charset="0"/>
              </a:rPr>
              <a:t>Task Name</a:t>
            </a:r>
            <a:r>
              <a:rPr lang="en-US" altLang="en-US">
                <a:cs typeface="Times New Roman" panose="02020603050405020304" pitchFamily="18" charset="0"/>
              </a:rPr>
              <a:t> column, select the predecessor task you want.</a:t>
            </a:r>
          </a:p>
          <a:p>
            <a:pPr lvl="1">
              <a:lnSpc>
                <a:spcPct val="90000"/>
              </a:lnSpc>
              <a:buClrTx/>
              <a:buFontTx/>
              <a:buChar char="•"/>
            </a:pPr>
            <a:endParaRPr lang="en-US" altLang="en-US">
              <a:cs typeface="Times New Roman" panose="02020603050405020304" pitchFamily="18" charset="0"/>
            </a:endParaRPr>
          </a:p>
          <a:p>
            <a:pPr>
              <a:buFont typeface="Wingdings" panose="05000000000000000000" pitchFamily="2" charset="2"/>
              <a:buNone/>
            </a:pPr>
            <a:endParaRPr lang="en-US" altLang="en-US"/>
          </a:p>
        </p:txBody>
      </p:sp>
      <p:pic>
        <p:nvPicPr>
          <p:cNvPr id="120836" name="Picture 4">
            <a:extLst>
              <a:ext uri="{FF2B5EF4-FFF2-40B4-BE49-F238E27FC236}">
                <a16:creationId xmlns:a16="http://schemas.microsoft.com/office/drawing/2014/main" id="{C78E3A8C-9BC0-4987-B0CD-ACBE2FB54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5029200"/>
            <a:ext cx="71755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ext Box 5">
            <a:extLst>
              <a:ext uri="{FF2B5EF4-FFF2-40B4-BE49-F238E27FC236}">
                <a16:creationId xmlns:a16="http://schemas.microsoft.com/office/drawing/2014/main" id="{0EFF3A2E-09E6-4FC7-86FA-4E776A9E792A}"/>
              </a:ext>
            </a:extLst>
          </p:cNvPr>
          <p:cNvSpPr txBox="1">
            <a:spLocks noChangeArrowheads="1"/>
          </p:cNvSpPr>
          <p:nvPr/>
        </p:nvSpPr>
        <p:spPr bwMode="auto">
          <a:xfrm>
            <a:off x="3505200" y="5181600"/>
            <a:ext cx="4046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r>
              <a:rPr lang="en-US" altLang="en-US" sz="2400"/>
              <a:t>The task information button: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560BFEE7-5C1C-47AD-8A56-B29ED8F1BBD2}"/>
              </a:ext>
            </a:extLst>
          </p:cNvPr>
          <p:cNvSpPr>
            <a:spLocks noGrp="1" noChangeArrowheads="1"/>
          </p:cNvSpPr>
          <p:nvPr>
            <p:ph type="title"/>
          </p:nvPr>
        </p:nvSpPr>
        <p:spPr/>
        <p:txBody>
          <a:bodyPr/>
          <a:lstStyle/>
          <a:p>
            <a:r>
              <a:rPr lang="en-US" altLang="en-US">
                <a:cs typeface="Times New Roman" panose="02020603050405020304" pitchFamily="18" charset="0"/>
              </a:rPr>
              <a:t>Week One: Chapter Two</a:t>
            </a:r>
          </a:p>
        </p:txBody>
      </p:sp>
      <p:sp>
        <p:nvSpPr>
          <p:cNvPr id="121859" name="Rectangle 3">
            <a:extLst>
              <a:ext uri="{FF2B5EF4-FFF2-40B4-BE49-F238E27FC236}">
                <a16:creationId xmlns:a16="http://schemas.microsoft.com/office/drawing/2014/main" id="{17987F13-46B4-439E-A844-63DD44FF087D}"/>
              </a:ext>
            </a:extLst>
          </p:cNvPr>
          <p:cNvSpPr>
            <a:spLocks noGrp="1" noChangeArrowheads="1"/>
          </p:cNvSpPr>
          <p:nvPr>
            <p:ph type="body" idx="1"/>
          </p:nvPr>
        </p:nvSpPr>
        <p:spPr/>
        <p:txBody>
          <a:bodyPr/>
          <a:lstStyle/>
          <a:p>
            <a:pPr>
              <a:buFontTx/>
              <a:buNone/>
            </a:pPr>
            <a:r>
              <a:rPr lang="en-US" altLang="en-US" b="1"/>
              <a:t>To enter lead or lag time between linked tasks</a:t>
            </a:r>
          </a:p>
          <a:p>
            <a:pPr lvl="1"/>
            <a:r>
              <a:rPr lang="en-US" altLang="en-US">
                <a:cs typeface="Times New Roman" panose="02020603050405020304" pitchFamily="18" charset="0"/>
              </a:rPr>
              <a:t>Select the successor task.</a:t>
            </a:r>
          </a:p>
          <a:p>
            <a:pPr lvl="1"/>
            <a:r>
              <a:rPr lang="en-US" altLang="en-US">
                <a:cs typeface="Times New Roman" panose="02020603050405020304" pitchFamily="18" charset="0"/>
              </a:rPr>
              <a:t>Click the Task Information </a:t>
            </a:r>
            <a:r>
              <a:rPr lang="en-US" altLang="en-US">
                <a:solidFill>
                  <a:schemeClr val="accent2"/>
                </a:solidFill>
                <a:cs typeface="Times New Roman" panose="02020603050405020304" pitchFamily="18" charset="0"/>
              </a:rPr>
              <a:t>button on the Standard toolbar</a:t>
            </a:r>
            <a:r>
              <a:rPr lang="en-US" altLang="en-US">
                <a:cs typeface="Times New Roman" panose="02020603050405020304" pitchFamily="18" charset="0"/>
              </a:rPr>
              <a:t>, and then click the </a:t>
            </a:r>
            <a:r>
              <a:rPr lang="en-US" altLang="en-US">
                <a:solidFill>
                  <a:schemeClr val="accent2"/>
                </a:solidFill>
                <a:cs typeface="Times New Roman" panose="02020603050405020304" pitchFamily="18" charset="0"/>
              </a:rPr>
              <a:t>Predecessors</a:t>
            </a:r>
            <a:r>
              <a:rPr lang="en-US" altLang="en-US">
                <a:cs typeface="Times New Roman" panose="02020603050405020304" pitchFamily="18" charset="0"/>
              </a:rPr>
              <a:t> tab. </a:t>
            </a:r>
          </a:p>
          <a:p>
            <a:pPr lvl="1"/>
            <a:r>
              <a:rPr lang="en-US" altLang="en-US">
                <a:cs typeface="Times New Roman" panose="02020603050405020304" pitchFamily="18" charset="0"/>
              </a:rPr>
              <a:t>In the Lag field, enter the lag time (positive value) or lead time (negative value) you want.</a:t>
            </a:r>
          </a:p>
        </p:txBody>
      </p:sp>
      <p:sp>
        <p:nvSpPr>
          <p:cNvPr id="2" name="Star: 5 Points 1">
            <a:extLst>
              <a:ext uri="{FF2B5EF4-FFF2-40B4-BE49-F238E27FC236}">
                <a16:creationId xmlns:a16="http://schemas.microsoft.com/office/drawing/2014/main" id="{F7679181-A690-64C1-1185-71BFB761DD7B}"/>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0151FB3C-B59A-473E-BE73-AE82930BB4C3}"/>
              </a:ext>
            </a:extLst>
          </p:cNvPr>
          <p:cNvSpPr>
            <a:spLocks noGrp="1" noChangeArrowheads="1"/>
          </p:cNvSpPr>
          <p:nvPr>
            <p:ph type="title"/>
          </p:nvPr>
        </p:nvSpPr>
        <p:spPr/>
        <p:txBody>
          <a:bodyPr/>
          <a:lstStyle/>
          <a:p>
            <a:r>
              <a:rPr lang="en-US" altLang="en-US"/>
              <a:t>Week One: Chapter Two</a:t>
            </a:r>
            <a:endParaRPr lang="en-US" altLang="en-US" sz="3500" b="1">
              <a:solidFill>
                <a:srgbClr val="02735D"/>
              </a:solidFill>
              <a:latin typeface="Times New Roman" panose="02020603050405020304" pitchFamily="18" charset="0"/>
              <a:cs typeface="Times New Roman" panose="02020603050405020304" pitchFamily="18" charset="0"/>
            </a:endParaRPr>
          </a:p>
        </p:txBody>
      </p:sp>
      <p:sp>
        <p:nvSpPr>
          <p:cNvPr id="122883" name="Rectangle 3">
            <a:extLst>
              <a:ext uri="{FF2B5EF4-FFF2-40B4-BE49-F238E27FC236}">
                <a16:creationId xmlns:a16="http://schemas.microsoft.com/office/drawing/2014/main" id="{5AD1B5E4-8EDF-42DA-833C-FB56084B1220}"/>
              </a:ext>
            </a:extLst>
          </p:cNvPr>
          <p:cNvSpPr>
            <a:spLocks noGrp="1" noChangeArrowheads="1"/>
          </p:cNvSpPr>
          <p:nvPr>
            <p:ph type="body" idx="1"/>
          </p:nvPr>
        </p:nvSpPr>
        <p:spPr/>
        <p:txBody>
          <a:bodyPr/>
          <a:lstStyle/>
          <a:p>
            <a:pPr>
              <a:buClrTx/>
              <a:buSzTx/>
              <a:buFontTx/>
              <a:buNone/>
            </a:pPr>
            <a:r>
              <a:rPr lang="en-US" altLang="en-US" b="1" dirty="0"/>
              <a:t>To change the link type between two tasks</a:t>
            </a:r>
            <a:r>
              <a:rPr lang="en-US" altLang="en-US" dirty="0">
                <a:cs typeface="Times New Roman" panose="02020603050405020304" pitchFamily="18" charset="0"/>
              </a:rPr>
              <a:t> </a:t>
            </a:r>
          </a:p>
          <a:p>
            <a:pPr lvl="1"/>
            <a:r>
              <a:rPr lang="en-US" altLang="en-US" dirty="0">
                <a:cs typeface="Times New Roman" panose="02020603050405020304" pitchFamily="18" charset="0"/>
              </a:rPr>
              <a:t>Select the successor task.</a:t>
            </a:r>
          </a:p>
          <a:p>
            <a:pPr lvl="1"/>
            <a:r>
              <a:rPr lang="en-US" altLang="en-US" dirty="0">
                <a:cs typeface="Times New Roman" panose="02020603050405020304" pitchFamily="18" charset="0"/>
              </a:rPr>
              <a:t>Click the </a:t>
            </a:r>
            <a:r>
              <a:rPr lang="en-US" altLang="en-US" dirty="0">
                <a:solidFill>
                  <a:schemeClr val="accent2"/>
                </a:solidFill>
                <a:cs typeface="Times New Roman" panose="02020603050405020304" pitchFamily="18" charset="0"/>
              </a:rPr>
              <a:t>Task Information</a:t>
            </a:r>
            <a:r>
              <a:rPr lang="en-US" altLang="en-US" dirty="0">
                <a:cs typeface="Times New Roman" panose="02020603050405020304" pitchFamily="18" charset="0"/>
              </a:rPr>
              <a:t> button on the Standard toolbar, and then click the </a:t>
            </a:r>
            <a:r>
              <a:rPr lang="en-US" altLang="en-US" dirty="0">
                <a:solidFill>
                  <a:schemeClr val="accent2"/>
                </a:solidFill>
                <a:cs typeface="Times New Roman" panose="02020603050405020304" pitchFamily="18" charset="0"/>
              </a:rPr>
              <a:t>Predecessors</a:t>
            </a:r>
            <a:r>
              <a:rPr lang="en-US" altLang="en-US" dirty="0">
                <a:cs typeface="Times New Roman" panose="02020603050405020304" pitchFamily="18" charset="0"/>
              </a:rPr>
              <a:t> tab.</a:t>
            </a:r>
          </a:p>
          <a:p>
            <a:pPr lvl="1"/>
            <a:r>
              <a:rPr lang="en-US" altLang="en-US">
                <a:cs typeface="Times New Roman" panose="02020603050405020304" pitchFamily="18" charset="0"/>
              </a:rPr>
              <a:t>Select the successor task, In the </a:t>
            </a:r>
            <a:r>
              <a:rPr lang="en-US" altLang="en-US">
                <a:solidFill>
                  <a:schemeClr val="accent2"/>
                </a:solidFill>
                <a:cs typeface="Times New Roman" panose="02020603050405020304" pitchFamily="18" charset="0"/>
              </a:rPr>
              <a:t>Type</a:t>
            </a:r>
            <a:r>
              <a:rPr lang="en-US" altLang="en-US">
                <a:cs typeface="Times New Roman" panose="02020603050405020304" pitchFamily="18" charset="0"/>
              </a:rPr>
              <a:t> field, select the link type you want (Finish to Start, Start to Finish, et cetera)</a:t>
            </a:r>
          </a:p>
          <a:p>
            <a:pPr lvl="1">
              <a:lnSpc>
                <a:spcPct val="200000"/>
              </a:lnSpc>
            </a:pPr>
            <a:endParaRPr lang="en-US" altLang="en-US" sz="2400" dirty="0">
              <a:cs typeface="Times New Roman" panose="02020603050405020304" pitchFamily="18" charset="0"/>
            </a:endParaRPr>
          </a:p>
          <a:p>
            <a:pPr lvl="1">
              <a:lnSpc>
                <a:spcPct val="200000"/>
              </a:lnSpc>
            </a:pPr>
            <a:endParaRPr lang="en-US" altLang="en-US" sz="2400" dirty="0">
              <a:cs typeface="Times New Roman" panose="02020603050405020304" pitchFamily="18" charset="0"/>
            </a:endParaRPr>
          </a:p>
          <a:p>
            <a:pPr>
              <a:lnSpc>
                <a:spcPct val="90000"/>
              </a:lnSpc>
              <a:spcBef>
                <a:spcPct val="0"/>
              </a:spcBef>
              <a:buClrTx/>
              <a:buSzTx/>
              <a:buFontTx/>
              <a:buNone/>
            </a:pPr>
            <a:r>
              <a:rPr lang="en-US" altLang="en-US" sz="2800" dirty="0">
                <a:cs typeface="Times New Roman" panose="02020603050405020304" pitchFamily="18" charset="0"/>
              </a:rPr>
              <a:t>    </a:t>
            </a:r>
          </a:p>
          <a:p>
            <a:pPr>
              <a:lnSpc>
                <a:spcPct val="90000"/>
              </a:lnSpc>
            </a:pPr>
            <a:endParaRPr lang="en-US" altLang="en-US" sz="2800" dirty="0"/>
          </a:p>
        </p:txBody>
      </p:sp>
      <p:sp>
        <p:nvSpPr>
          <p:cNvPr id="2" name="Star: 5 Points 1">
            <a:extLst>
              <a:ext uri="{FF2B5EF4-FFF2-40B4-BE49-F238E27FC236}">
                <a16:creationId xmlns:a16="http://schemas.microsoft.com/office/drawing/2014/main" id="{47011937-8058-E29B-38F2-BE1B14F80CF7}"/>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DE87D431-A852-43C7-A9C1-AA6C50E98637}"/>
              </a:ext>
            </a:extLst>
          </p:cNvPr>
          <p:cNvSpPr>
            <a:spLocks noGrp="1" noChangeArrowheads="1"/>
          </p:cNvSpPr>
          <p:nvPr>
            <p:ph type="title"/>
          </p:nvPr>
        </p:nvSpPr>
        <p:spPr/>
        <p:txBody>
          <a:bodyPr/>
          <a:lstStyle/>
          <a:p>
            <a:r>
              <a:rPr lang="en-US" altLang="en-US"/>
              <a:t>Week One: Chapter Two</a:t>
            </a:r>
          </a:p>
        </p:txBody>
      </p:sp>
      <p:sp>
        <p:nvSpPr>
          <p:cNvPr id="123907" name="Rectangle 3">
            <a:extLst>
              <a:ext uri="{FF2B5EF4-FFF2-40B4-BE49-F238E27FC236}">
                <a16:creationId xmlns:a16="http://schemas.microsoft.com/office/drawing/2014/main" id="{5E50DA92-8A45-48F5-A985-EB49EA221446}"/>
              </a:ext>
            </a:extLst>
          </p:cNvPr>
          <p:cNvSpPr>
            <a:spLocks noGrp="1" noChangeArrowheads="1"/>
          </p:cNvSpPr>
          <p:nvPr>
            <p:ph type="body" idx="1"/>
          </p:nvPr>
        </p:nvSpPr>
        <p:spPr/>
        <p:txBody>
          <a:bodyPr/>
          <a:lstStyle/>
          <a:p>
            <a:r>
              <a:rPr lang="en-US" altLang="en-US"/>
              <a:t>So, we saw four ways to link tasks</a:t>
            </a:r>
          </a:p>
          <a:p>
            <a:pPr lvl="1"/>
            <a:r>
              <a:rPr lang="en-US" altLang="en-US"/>
              <a:t>The </a:t>
            </a:r>
            <a:r>
              <a:rPr lang="en-US" altLang="en-US">
                <a:solidFill>
                  <a:schemeClr val="hlink"/>
                </a:solidFill>
              </a:rPr>
              <a:t>Link Tasks</a:t>
            </a:r>
            <a:r>
              <a:rPr lang="en-US" altLang="en-US"/>
              <a:t> button</a:t>
            </a:r>
          </a:p>
          <a:p>
            <a:pPr lvl="1"/>
            <a:r>
              <a:rPr lang="en-US" altLang="en-US"/>
              <a:t>The </a:t>
            </a:r>
            <a:r>
              <a:rPr lang="en-US" altLang="en-US">
                <a:solidFill>
                  <a:schemeClr val="hlink"/>
                </a:solidFill>
              </a:rPr>
              <a:t>Edit</a:t>
            </a:r>
            <a:r>
              <a:rPr lang="en-US" altLang="en-US"/>
              <a:t> Menu &gt; </a:t>
            </a:r>
            <a:r>
              <a:rPr lang="en-US" altLang="en-US">
                <a:solidFill>
                  <a:schemeClr val="hlink"/>
                </a:solidFill>
              </a:rPr>
              <a:t>Link Tasks</a:t>
            </a:r>
          </a:p>
          <a:p>
            <a:pPr lvl="1"/>
            <a:r>
              <a:rPr lang="en-US" altLang="en-US">
                <a:solidFill>
                  <a:schemeClr val="hlink"/>
                </a:solidFill>
              </a:rPr>
              <a:t>The Project</a:t>
            </a:r>
            <a:r>
              <a:rPr lang="en-US" altLang="en-US"/>
              <a:t> menu &gt; </a:t>
            </a:r>
            <a:r>
              <a:rPr lang="en-US" altLang="en-US">
                <a:solidFill>
                  <a:schemeClr val="hlink"/>
                </a:solidFill>
              </a:rPr>
              <a:t>Task Information</a:t>
            </a:r>
            <a:r>
              <a:rPr lang="en-US" altLang="en-US"/>
              <a:t>, </a:t>
            </a:r>
            <a:r>
              <a:rPr lang="en-US" altLang="en-US">
                <a:solidFill>
                  <a:schemeClr val="hlink"/>
                </a:solidFill>
              </a:rPr>
              <a:t>Predecessors</a:t>
            </a:r>
            <a:r>
              <a:rPr lang="en-US" altLang="en-US"/>
              <a:t> tab</a:t>
            </a:r>
          </a:p>
          <a:p>
            <a:pPr lvl="1"/>
            <a:r>
              <a:rPr lang="en-US" altLang="en-US"/>
              <a:t>Clicking and dragging directly from one Gantt chart bar to another</a:t>
            </a:r>
          </a:p>
          <a:p>
            <a:endParaRPr lang="en-US" altLang="en-US"/>
          </a:p>
        </p:txBody>
      </p:sp>
      <p:sp>
        <p:nvSpPr>
          <p:cNvPr id="2" name="Star: 5 Points 1">
            <a:extLst>
              <a:ext uri="{FF2B5EF4-FFF2-40B4-BE49-F238E27FC236}">
                <a16:creationId xmlns:a16="http://schemas.microsoft.com/office/drawing/2014/main" id="{CE266229-0FDF-21DF-5AE7-DF61B76E5960}"/>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3DFE47C8-52C2-4DC6-B599-38562C7EA162}"/>
              </a:ext>
            </a:extLst>
          </p:cNvPr>
          <p:cNvSpPr>
            <a:spLocks noGrp="1" noChangeArrowheads="1"/>
          </p:cNvSpPr>
          <p:nvPr>
            <p:ph type="title"/>
          </p:nvPr>
        </p:nvSpPr>
        <p:spPr/>
        <p:txBody>
          <a:bodyPr/>
          <a:lstStyle/>
          <a:p>
            <a:r>
              <a:rPr lang="en-US" altLang="en-US"/>
              <a:t>Week One: Chapter Two</a:t>
            </a:r>
          </a:p>
        </p:txBody>
      </p:sp>
      <p:sp>
        <p:nvSpPr>
          <p:cNvPr id="124931" name="Rectangle 3">
            <a:extLst>
              <a:ext uri="{FF2B5EF4-FFF2-40B4-BE49-F238E27FC236}">
                <a16:creationId xmlns:a16="http://schemas.microsoft.com/office/drawing/2014/main" id="{87CD6AD4-E4DF-46F4-A926-B56587266C15}"/>
              </a:ext>
            </a:extLst>
          </p:cNvPr>
          <p:cNvSpPr>
            <a:spLocks noGrp="1" noChangeArrowheads="1"/>
          </p:cNvSpPr>
          <p:nvPr>
            <p:ph type="body" idx="1"/>
          </p:nvPr>
        </p:nvSpPr>
        <p:spPr/>
        <p:txBody>
          <a:bodyPr/>
          <a:lstStyle/>
          <a:p>
            <a:pPr>
              <a:lnSpc>
                <a:spcPct val="90000"/>
              </a:lnSpc>
            </a:pPr>
            <a:r>
              <a:rPr lang="en-US" altLang="en-US"/>
              <a:t>Documenting tasks</a:t>
            </a:r>
          </a:p>
          <a:p>
            <a:pPr lvl="1">
              <a:lnSpc>
                <a:spcPct val="90000"/>
              </a:lnSpc>
            </a:pPr>
            <a:r>
              <a:rPr lang="en-US" altLang="en-US"/>
              <a:t>Task notes</a:t>
            </a:r>
          </a:p>
          <a:p>
            <a:pPr lvl="1">
              <a:lnSpc>
                <a:spcPct val="90000"/>
              </a:lnSpc>
            </a:pPr>
            <a:r>
              <a:rPr lang="en-US" altLang="en-US"/>
              <a:t>Exercise on page 53</a:t>
            </a:r>
          </a:p>
          <a:p>
            <a:pPr lvl="1">
              <a:lnSpc>
                <a:spcPct val="90000"/>
              </a:lnSpc>
            </a:pPr>
            <a:r>
              <a:rPr lang="en-US" altLang="en-US"/>
              <a:t>There’s a Task Notes button on the Standard toolbar:</a:t>
            </a:r>
          </a:p>
          <a:p>
            <a:pPr lvl="1">
              <a:lnSpc>
                <a:spcPct val="90000"/>
              </a:lnSpc>
            </a:pPr>
            <a:endParaRPr lang="en-US" altLang="en-US"/>
          </a:p>
          <a:p>
            <a:pPr lvl="1">
              <a:lnSpc>
                <a:spcPct val="90000"/>
              </a:lnSpc>
            </a:pPr>
            <a:endParaRPr lang="en-US" altLang="en-US"/>
          </a:p>
          <a:p>
            <a:pPr lvl="1">
              <a:lnSpc>
                <a:spcPct val="90000"/>
              </a:lnSpc>
            </a:pPr>
            <a:r>
              <a:rPr lang="en-US" altLang="en-US">
                <a:solidFill>
                  <a:schemeClr val="hlink"/>
                </a:solidFill>
              </a:rPr>
              <a:t>Project</a:t>
            </a:r>
            <a:r>
              <a:rPr lang="en-US" altLang="en-US"/>
              <a:t> menu &gt; </a:t>
            </a:r>
            <a:r>
              <a:rPr lang="en-US" altLang="en-US">
                <a:solidFill>
                  <a:schemeClr val="hlink"/>
                </a:solidFill>
              </a:rPr>
              <a:t>Task Notes</a:t>
            </a:r>
            <a:endParaRPr lang="en-US" altLang="en-US"/>
          </a:p>
          <a:p>
            <a:pPr lvl="1">
              <a:lnSpc>
                <a:spcPct val="90000"/>
              </a:lnSpc>
            </a:pPr>
            <a:r>
              <a:rPr lang="en-US" altLang="en-US"/>
              <a:t>Right-click the task name, and choose </a:t>
            </a:r>
            <a:r>
              <a:rPr lang="en-US" altLang="en-US">
                <a:solidFill>
                  <a:schemeClr val="hlink"/>
                </a:solidFill>
              </a:rPr>
              <a:t>Task Notes</a:t>
            </a:r>
          </a:p>
          <a:p>
            <a:pPr lvl="1">
              <a:lnSpc>
                <a:spcPct val="90000"/>
              </a:lnSpc>
            </a:pPr>
            <a:r>
              <a:rPr lang="en-US" altLang="en-US"/>
              <a:t>Screentips</a:t>
            </a:r>
          </a:p>
        </p:txBody>
      </p:sp>
      <p:pic>
        <p:nvPicPr>
          <p:cNvPr id="124932" name="Picture 4">
            <a:extLst>
              <a:ext uri="{FF2B5EF4-FFF2-40B4-BE49-F238E27FC236}">
                <a16:creationId xmlns:a16="http://schemas.microsoft.com/office/drawing/2014/main" id="{30FAC12C-73E2-4B08-B840-222D557A42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282950"/>
            <a:ext cx="10668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tar: 5 Points 1">
            <a:extLst>
              <a:ext uri="{FF2B5EF4-FFF2-40B4-BE49-F238E27FC236}">
                <a16:creationId xmlns:a16="http://schemas.microsoft.com/office/drawing/2014/main" id="{397EFF2B-2AAF-0B13-8419-7E8FDADD5815}"/>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B74C14AA-4E17-4FC3-8E55-976137C1973A}"/>
              </a:ext>
            </a:extLst>
          </p:cNvPr>
          <p:cNvSpPr>
            <a:spLocks noGrp="1" noChangeArrowheads="1"/>
          </p:cNvSpPr>
          <p:nvPr>
            <p:ph type="title"/>
          </p:nvPr>
        </p:nvSpPr>
        <p:spPr/>
        <p:txBody>
          <a:bodyPr/>
          <a:lstStyle/>
          <a:p>
            <a:r>
              <a:rPr lang="en-US" altLang="en-US"/>
              <a:t>Week One: Chapter Two</a:t>
            </a:r>
          </a:p>
        </p:txBody>
      </p:sp>
      <p:sp>
        <p:nvSpPr>
          <p:cNvPr id="125955" name="Rectangle 3">
            <a:extLst>
              <a:ext uri="{FF2B5EF4-FFF2-40B4-BE49-F238E27FC236}">
                <a16:creationId xmlns:a16="http://schemas.microsoft.com/office/drawing/2014/main" id="{9B027B64-4A6C-453F-8B74-258B50D96DC0}"/>
              </a:ext>
            </a:extLst>
          </p:cNvPr>
          <p:cNvSpPr>
            <a:spLocks noGrp="1" noChangeArrowheads="1"/>
          </p:cNvSpPr>
          <p:nvPr>
            <p:ph type="body" idx="1"/>
          </p:nvPr>
        </p:nvSpPr>
        <p:spPr/>
        <p:txBody>
          <a:bodyPr/>
          <a:lstStyle/>
          <a:p>
            <a:pPr>
              <a:lnSpc>
                <a:spcPct val="90000"/>
              </a:lnSpc>
            </a:pPr>
            <a:r>
              <a:rPr lang="en-US" altLang="en-US"/>
              <a:t>Create a hyperlink</a:t>
            </a:r>
          </a:p>
          <a:p>
            <a:pPr lvl="1">
              <a:lnSpc>
                <a:spcPct val="90000"/>
              </a:lnSpc>
            </a:pPr>
            <a:r>
              <a:rPr lang="en-US" altLang="en-US"/>
              <a:t>Select a task</a:t>
            </a:r>
          </a:p>
          <a:p>
            <a:pPr lvl="1">
              <a:lnSpc>
                <a:spcPct val="90000"/>
              </a:lnSpc>
            </a:pPr>
            <a:r>
              <a:rPr lang="en-US" altLang="en-US"/>
              <a:t>On the </a:t>
            </a:r>
            <a:r>
              <a:rPr lang="en-US" altLang="en-US">
                <a:solidFill>
                  <a:schemeClr val="hlink"/>
                </a:solidFill>
              </a:rPr>
              <a:t>Insert</a:t>
            </a:r>
            <a:r>
              <a:rPr lang="en-US" altLang="en-US"/>
              <a:t> menu, choose </a:t>
            </a:r>
            <a:r>
              <a:rPr lang="en-US" altLang="en-US">
                <a:solidFill>
                  <a:schemeClr val="hlink"/>
                </a:solidFill>
              </a:rPr>
              <a:t>Hyperlink</a:t>
            </a:r>
            <a:r>
              <a:rPr lang="en-US" altLang="en-US"/>
              <a:t>.</a:t>
            </a:r>
          </a:p>
          <a:p>
            <a:pPr lvl="1">
              <a:lnSpc>
                <a:spcPct val="90000"/>
              </a:lnSpc>
            </a:pPr>
            <a:r>
              <a:rPr lang="en-US" altLang="en-US"/>
              <a:t>You can also click the Insert Hyperlink </a:t>
            </a:r>
            <a:r>
              <a:rPr lang="en-US" altLang="en-US">
                <a:solidFill>
                  <a:schemeClr val="hlink"/>
                </a:solidFill>
              </a:rPr>
              <a:t>button, or right-click on a task</a:t>
            </a:r>
            <a:r>
              <a:rPr lang="en-US" altLang="en-US"/>
              <a:t> and choose </a:t>
            </a:r>
            <a:r>
              <a:rPr lang="en-US" altLang="en-US">
                <a:solidFill>
                  <a:schemeClr val="hlink"/>
                </a:solidFill>
              </a:rPr>
              <a:t>Hyperlink</a:t>
            </a:r>
            <a:r>
              <a:rPr lang="en-US" altLang="en-US"/>
              <a:t>.</a:t>
            </a:r>
          </a:p>
          <a:p>
            <a:pPr lvl="1">
              <a:lnSpc>
                <a:spcPct val="90000"/>
              </a:lnSpc>
            </a:pPr>
            <a:r>
              <a:rPr lang="en-US" altLang="en-US">
                <a:solidFill>
                  <a:schemeClr val="hlink"/>
                </a:solidFill>
              </a:rPr>
              <a:t>Text to Display</a:t>
            </a:r>
            <a:r>
              <a:rPr lang="en-US" altLang="en-US"/>
              <a:t> and the </a:t>
            </a:r>
            <a:r>
              <a:rPr lang="en-US" altLang="en-US">
                <a:solidFill>
                  <a:schemeClr val="hlink"/>
                </a:solidFill>
              </a:rPr>
              <a:t>Address</a:t>
            </a:r>
          </a:p>
          <a:p>
            <a:pPr lvl="1">
              <a:lnSpc>
                <a:spcPct val="90000"/>
              </a:lnSpc>
            </a:pPr>
            <a:endParaRPr lang="en-US" altLang="en-US"/>
          </a:p>
          <a:p>
            <a:pPr lvl="1">
              <a:lnSpc>
                <a:spcPct val="90000"/>
              </a:lnSpc>
            </a:pPr>
            <a:endParaRPr lang="en-US" altLang="en-US"/>
          </a:p>
          <a:p>
            <a:pPr lvl="1">
              <a:lnSpc>
                <a:spcPct val="90000"/>
              </a:lnSpc>
            </a:pPr>
            <a:r>
              <a:rPr lang="en-US" altLang="en-US"/>
              <a:t>Checking the Plan’s Duration</a:t>
            </a:r>
          </a:p>
          <a:p>
            <a:pPr lvl="2">
              <a:lnSpc>
                <a:spcPct val="90000"/>
              </a:lnSpc>
            </a:pPr>
            <a:r>
              <a:rPr lang="en-US" altLang="en-US"/>
              <a:t>Project has estimated the duration of the project for you.</a:t>
            </a:r>
          </a:p>
        </p:txBody>
      </p:sp>
      <p:sp>
        <p:nvSpPr>
          <p:cNvPr id="125956" name="Rectangle 5">
            <a:extLst>
              <a:ext uri="{FF2B5EF4-FFF2-40B4-BE49-F238E27FC236}">
                <a16:creationId xmlns:a16="http://schemas.microsoft.com/office/drawing/2014/main" id="{7772AAD1-440E-4271-A514-2EC1CB708BA5}"/>
              </a:ext>
            </a:extLst>
          </p:cNvPr>
          <p:cNvSpPr>
            <a:spLocks noChangeArrowheads="1"/>
          </p:cNvSpPr>
          <p:nvPr/>
        </p:nvSpPr>
        <p:spPr bwMode="auto">
          <a:xfrm>
            <a:off x="1371600" y="4114800"/>
            <a:ext cx="838200" cy="762000"/>
          </a:xfrm>
          <a:prstGeom prst="rect">
            <a:avLst/>
          </a:prstGeom>
          <a:solidFill>
            <a:schemeClr val="accent1"/>
          </a:solidFill>
          <a:ln w="9525">
            <a:solidFill>
              <a:schemeClr val="tx1"/>
            </a:solidFill>
            <a:miter lim="800000"/>
            <a:headEnd/>
            <a:tailEnd/>
          </a:ln>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endParaRPr lang="en-US" altLang="en-US"/>
          </a:p>
        </p:txBody>
      </p:sp>
      <p:pic>
        <p:nvPicPr>
          <p:cNvPr id="125957" name="Picture 6">
            <a:extLst>
              <a:ext uri="{FF2B5EF4-FFF2-40B4-BE49-F238E27FC236}">
                <a16:creationId xmlns:a16="http://schemas.microsoft.com/office/drawing/2014/main" id="{9284A313-616E-4CA4-9371-89CFAE534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191000"/>
            <a:ext cx="6858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tar: 5 Points 1">
            <a:extLst>
              <a:ext uri="{FF2B5EF4-FFF2-40B4-BE49-F238E27FC236}">
                <a16:creationId xmlns:a16="http://schemas.microsoft.com/office/drawing/2014/main" id="{6BADF2A8-3E58-D4E9-CA07-35B5788A56DA}"/>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9FD52FA-381D-4A58-8510-B34AAF4747D2}"/>
              </a:ext>
            </a:extLst>
          </p:cNvPr>
          <p:cNvSpPr>
            <a:spLocks noGrp="1" noChangeArrowheads="1"/>
          </p:cNvSpPr>
          <p:nvPr>
            <p:ph type="title"/>
          </p:nvPr>
        </p:nvSpPr>
        <p:spPr/>
        <p:txBody>
          <a:bodyPr/>
          <a:lstStyle/>
          <a:p>
            <a:r>
              <a:rPr lang="en-US" altLang="en-US" sz="4000"/>
              <a:t>Week One: Microsoft Project Uses</a:t>
            </a:r>
          </a:p>
        </p:txBody>
      </p:sp>
      <p:sp>
        <p:nvSpPr>
          <p:cNvPr id="8195" name="Rectangle 3">
            <a:extLst>
              <a:ext uri="{FF2B5EF4-FFF2-40B4-BE49-F238E27FC236}">
                <a16:creationId xmlns:a16="http://schemas.microsoft.com/office/drawing/2014/main" id="{60B636CB-C11D-4350-BCE7-849765F6E212}"/>
              </a:ext>
            </a:extLst>
          </p:cNvPr>
          <p:cNvSpPr>
            <a:spLocks noGrp="1" noChangeArrowheads="1"/>
          </p:cNvSpPr>
          <p:nvPr>
            <p:ph type="body" idx="1"/>
          </p:nvPr>
        </p:nvSpPr>
        <p:spPr/>
        <p:txBody>
          <a:bodyPr/>
          <a:lstStyle/>
          <a:p>
            <a:pPr>
              <a:lnSpc>
                <a:spcPct val="90000"/>
              </a:lnSpc>
            </a:pPr>
            <a:r>
              <a:rPr lang="en-US" altLang="en-US"/>
              <a:t>Microsoft Project would be useful for scheduling:</a:t>
            </a:r>
          </a:p>
          <a:p>
            <a:pPr lvl="1">
              <a:lnSpc>
                <a:spcPct val="90000"/>
              </a:lnSpc>
            </a:pPr>
            <a:r>
              <a:rPr lang="en-US" altLang="en-US"/>
              <a:t>A wedding</a:t>
            </a:r>
          </a:p>
          <a:p>
            <a:pPr lvl="1">
              <a:lnSpc>
                <a:spcPct val="90000"/>
              </a:lnSpc>
            </a:pPr>
            <a:r>
              <a:rPr lang="en-US" altLang="en-US"/>
              <a:t>A movie shoot</a:t>
            </a:r>
          </a:p>
          <a:p>
            <a:pPr lvl="1">
              <a:lnSpc>
                <a:spcPct val="90000"/>
              </a:lnSpc>
            </a:pPr>
            <a:r>
              <a:rPr lang="en-US" altLang="en-US"/>
              <a:t>A construction project</a:t>
            </a:r>
          </a:p>
          <a:p>
            <a:pPr lvl="1">
              <a:lnSpc>
                <a:spcPct val="90000"/>
              </a:lnSpc>
            </a:pPr>
            <a:r>
              <a:rPr lang="en-US" altLang="en-US"/>
              <a:t>The First Night festivities in Boston</a:t>
            </a:r>
          </a:p>
          <a:p>
            <a:pPr>
              <a:lnSpc>
                <a:spcPct val="90000"/>
              </a:lnSpc>
            </a:pPr>
            <a:r>
              <a:rPr lang="en-US" altLang="en-US"/>
              <a:t>It would be less useful for scheduling ongoing operations</a:t>
            </a:r>
          </a:p>
          <a:p>
            <a:pPr lvl="1">
              <a:lnSpc>
                <a:spcPct val="90000"/>
              </a:lnSpc>
            </a:pPr>
            <a:r>
              <a:rPr lang="en-US" altLang="en-US"/>
              <a:t>The weekly staff schedules for wait staff at a restaurant</a:t>
            </a:r>
          </a:p>
          <a:p>
            <a:pPr lvl="1">
              <a:lnSpc>
                <a:spcPct val="90000"/>
              </a:lnSpc>
            </a:pPr>
            <a:r>
              <a:rPr lang="en-US" altLang="en-US"/>
              <a:t>An endeavor that doesn’t have an ending</a:t>
            </a:r>
          </a:p>
        </p:txBody>
      </p:sp>
      <p:sp>
        <p:nvSpPr>
          <p:cNvPr id="2" name="Star: 5 Points 1">
            <a:extLst>
              <a:ext uri="{FF2B5EF4-FFF2-40B4-BE49-F238E27FC236}">
                <a16:creationId xmlns:a16="http://schemas.microsoft.com/office/drawing/2014/main" id="{2DBF52C7-5E3D-947F-9144-A6CD817E0DA8}"/>
              </a:ext>
            </a:extLst>
          </p:cNvPr>
          <p:cNvSpPr/>
          <p:nvPr/>
        </p:nvSpPr>
        <p:spPr bwMode="auto">
          <a:xfrm>
            <a:off x="8305800" y="304800"/>
            <a:ext cx="685800" cy="6096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09BE2872-2ACB-4CD4-80E6-BADF71A4BC83}"/>
              </a:ext>
            </a:extLst>
          </p:cNvPr>
          <p:cNvSpPr>
            <a:spLocks noGrp="1" noChangeArrowheads="1"/>
          </p:cNvSpPr>
          <p:nvPr>
            <p:ph type="title"/>
          </p:nvPr>
        </p:nvSpPr>
        <p:spPr/>
        <p:txBody>
          <a:bodyPr/>
          <a:lstStyle/>
          <a:p>
            <a:r>
              <a:rPr lang="en-US" altLang="en-US"/>
              <a:t>Week One: Chapter Two</a:t>
            </a:r>
          </a:p>
        </p:txBody>
      </p:sp>
      <p:sp>
        <p:nvSpPr>
          <p:cNvPr id="126979" name="Rectangle 3">
            <a:extLst>
              <a:ext uri="{FF2B5EF4-FFF2-40B4-BE49-F238E27FC236}">
                <a16:creationId xmlns:a16="http://schemas.microsoft.com/office/drawing/2014/main" id="{B5560936-9466-42D3-B74C-01275297453C}"/>
              </a:ext>
            </a:extLst>
          </p:cNvPr>
          <p:cNvSpPr>
            <a:spLocks noGrp="1" noChangeArrowheads="1"/>
          </p:cNvSpPr>
          <p:nvPr>
            <p:ph type="body" idx="1"/>
          </p:nvPr>
        </p:nvSpPr>
        <p:spPr/>
        <p:txBody>
          <a:bodyPr/>
          <a:lstStyle/>
          <a:p>
            <a:r>
              <a:rPr lang="en-US" altLang="en-US">
                <a:solidFill>
                  <a:schemeClr val="hlink"/>
                </a:solidFill>
              </a:rPr>
              <a:t>Project</a:t>
            </a:r>
            <a:r>
              <a:rPr lang="en-US" altLang="en-US"/>
              <a:t> menu &gt; </a:t>
            </a:r>
            <a:r>
              <a:rPr lang="en-US" altLang="en-US">
                <a:solidFill>
                  <a:schemeClr val="hlink"/>
                </a:solidFill>
              </a:rPr>
              <a:t>Project Information</a:t>
            </a:r>
            <a:endParaRPr lang="en-US" altLang="en-US"/>
          </a:p>
          <a:p>
            <a:endParaRPr lang="en-US" altLang="en-US">
              <a:solidFill>
                <a:schemeClr val="hlink"/>
              </a:solidFill>
            </a:endParaRPr>
          </a:p>
        </p:txBody>
      </p:sp>
      <p:pic>
        <p:nvPicPr>
          <p:cNvPr id="126980" name="Picture 5">
            <a:extLst>
              <a:ext uri="{FF2B5EF4-FFF2-40B4-BE49-F238E27FC236}">
                <a16:creationId xmlns:a16="http://schemas.microsoft.com/office/drawing/2014/main" id="{92806EE0-5F31-4434-9F34-3C7707615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09800"/>
            <a:ext cx="6096000"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Text Box 6">
            <a:extLst>
              <a:ext uri="{FF2B5EF4-FFF2-40B4-BE49-F238E27FC236}">
                <a16:creationId xmlns:a16="http://schemas.microsoft.com/office/drawing/2014/main" id="{FA415393-E796-4B7F-BB49-2BBAD0479E12}"/>
              </a:ext>
            </a:extLst>
          </p:cNvPr>
          <p:cNvSpPr txBox="1">
            <a:spLocks noChangeArrowheads="1"/>
          </p:cNvSpPr>
          <p:nvPr/>
        </p:nvSpPr>
        <p:spPr bwMode="auto">
          <a:xfrm>
            <a:off x="6629400" y="2057400"/>
            <a:ext cx="2286000" cy="1812925"/>
          </a:xfrm>
          <a:prstGeom prst="rect">
            <a:avLst/>
          </a:prstGeom>
          <a:solidFill>
            <a:schemeClr val="bg1"/>
          </a:solidFill>
          <a:ln w="9525">
            <a:solidFill>
              <a:schemeClr val="tx1"/>
            </a:solidFill>
            <a:miter lim="800000"/>
            <a:headEnd/>
            <a:tailEnd/>
          </a:ln>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spcBef>
                <a:spcPct val="50000"/>
              </a:spcBef>
            </a:pPr>
            <a:r>
              <a:rPr lang="en-US" altLang="en-US"/>
              <a:t>Note: This screenshot is from Project Professional, not Project Standard.  It has an “Enterprise Custom Fields” box as well.</a:t>
            </a:r>
          </a:p>
        </p:txBody>
      </p:sp>
      <p:sp>
        <p:nvSpPr>
          <p:cNvPr id="126982" name="Line 7">
            <a:extLst>
              <a:ext uri="{FF2B5EF4-FFF2-40B4-BE49-F238E27FC236}">
                <a16:creationId xmlns:a16="http://schemas.microsoft.com/office/drawing/2014/main" id="{6F3F4110-70E8-4EA0-9322-3BF1908F3D11}"/>
              </a:ext>
            </a:extLst>
          </p:cNvPr>
          <p:cNvSpPr>
            <a:spLocks noChangeShapeType="1"/>
          </p:cNvSpPr>
          <p:nvPr/>
        </p:nvSpPr>
        <p:spPr bwMode="auto">
          <a:xfrm>
            <a:off x="1295400" y="2133600"/>
            <a:ext cx="457200" cy="8382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6983" name="Text Box 8">
            <a:extLst>
              <a:ext uri="{FF2B5EF4-FFF2-40B4-BE49-F238E27FC236}">
                <a16:creationId xmlns:a16="http://schemas.microsoft.com/office/drawing/2014/main" id="{3FF52351-538F-4620-98C8-9270DEEC86F5}"/>
              </a:ext>
            </a:extLst>
          </p:cNvPr>
          <p:cNvSpPr txBox="1">
            <a:spLocks noChangeArrowheads="1"/>
          </p:cNvSpPr>
          <p:nvPr/>
        </p:nvSpPr>
        <p:spPr bwMode="auto">
          <a:xfrm>
            <a:off x="609600" y="1939925"/>
            <a:ext cx="2360613" cy="346075"/>
          </a:xfrm>
          <a:prstGeom prst="rect">
            <a:avLst/>
          </a:prstGeom>
          <a:solidFill>
            <a:schemeClr val="bg1"/>
          </a:solidFill>
          <a:ln w="9525">
            <a:solidFill>
              <a:schemeClr val="tx1"/>
            </a:solidFill>
            <a:miter lim="800000"/>
            <a:headEnd/>
            <a:tailEnd/>
          </a:ln>
        </p:spPr>
        <p:txBody>
          <a:bodyPr wrap="none">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r>
              <a:rPr lang="en-US" altLang="en-US"/>
              <a:t>It estimated this for you</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DB7FD254-C1D8-41AC-AFCB-CC7B23AA4804}"/>
              </a:ext>
            </a:extLst>
          </p:cNvPr>
          <p:cNvSpPr>
            <a:spLocks noGrp="1" noChangeArrowheads="1"/>
          </p:cNvSpPr>
          <p:nvPr>
            <p:ph type="title"/>
          </p:nvPr>
        </p:nvSpPr>
        <p:spPr/>
        <p:txBody>
          <a:bodyPr/>
          <a:lstStyle/>
          <a:p>
            <a:r>
              <a:rPr lang="en-US" altLang="en-US"/>
              <a:t>Week One: Chapter Two</a:t>
            </a:r>
          </a:p>
        </p:txBody>
      </p:sp>
      <p:sp>
        <p:nvSpPr>
          <p:cNvPr id="128003" name="Rectangle 3">
            <a:extLst>
              <a:ext uri="{FF2B5EF4-FFF2-40B4-BE49-F238E27FC236}">
                <a16:creationId xmlns:a16="http://schemas.microsoft.com/office/drawing/2014/main" id="{59CD7A9F-413B-4661-B366-21671A068345}"/>
              </a:ext>
            </a:extLst>
          </p:cNvPr>
          <p:cNvSpPr>
            <a:spLocks noGrp="1" noChangeArrowheads="1"/>
          </p:cNvSpPr>
          <p:nvPr>
            <p:ph type="body" idx="1"/>
          </p:nvPr>
        </p:nvSpPr>
        <p:spPr/>
        <p:txBody>
          <a:bodyPr/>
          <a:lstStyle/>
          <a:p>
            <a:r>
              <a:rPr lang="en-US" altLang="en-US"/>
              <a:t>On that Project Information dialog box, click the </a:t>
            </a:r>
            <a:r>
              <a:rPr lang="en-US" altLang="en-US">
                <a:solidFill>
                  <a:schemeClr val="accent2"/>
                </a:solidFill>
              </a:rPr>
              <a:t>Statistics</a:t>
            </a:r>
            <a:r>
              <a:rPr lang="en-US" altLang="en-US"/>
              <a:t> button.</a:t>
            </a:r>
          </a:p>
          <a:p>
            <a:r>
              <a:rPr lang="en-US" altLang="en-US"/>
              <a:t>Let’s look at the current finish date and the current duration.</a:t>
            </a:r>
          </a:p>
        </p:txBody>
      </p:sp>
      <p:pic>
        <p:nvPicPr>
          <p:cNvPr id="128004" name="Picture 4">
            <a:extLst>
              <a:ext uri="{FF2B5EF4-FFF2-40B4-BE49-F238E27FC236}">
                <a16:creationId xmlns:a16="http://schemas.microsoft.com/office/drawing/2014/main" id="{84011A60-0EDC-4F51-99B9-F2EDCAE98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352800"/>
            <a:ext cx="6629400"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Oval 5">
            <a:extLst>
              <a:ext uri="{FF2B5EF4-FFF2-40B4-BE49-F238E27FC236}">
                <a16:creationId xmlns:a16="http://schemas.microsoft.com/office/drawing/2014/main" id="{997B0CA0-6C25-49A7-8439-C54D9790C9CE}"/>
              </a:ext>
            </a:extLst>
          </p:cNvPr>
          <p:cNvSpPr>
            <a:spLocks noChangeArrowheads="1"/>
          </p:cNvSpPr>
          <p:nvPr/>
        </p:nvSpPr>
        <p:spPr bwMode="auto">
          <a:xfrm>
            <a:off x="3505200" y="5029200"/>
            <a:ext cx="685800" cy="38100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ctr"/>
            <a:endParaRPr lang="en-US" altLang="en-US">
              <a:solidFill>
                <a:schemeClr val="accent2"/>
              </a:solidFill>
            </a:endParaRPr>
          </a:p>
        </p:txBody>
      </p:sp>
      <p:sp>
        <p:nvSpPr>
          <p:cNvPr id="128006" name="Oval 6">
            <a:extLst>
              <a:ext uri="{FF2B5EF4-FFF2-40B4-BE49-F238E27FC236}">
                <a16:creationId xmlns:a16="http://schemas.microsoft.com/office/drawing/2014/main" id="{AC9AE14A-D667-4259-99F5-C6EDEC87F3E1}"/>
              </a:ext>
            </a:extLst>
          </p:cNvPr>
          <p:cNvSpPr>
            <a:spLocks noChangeArrowheads="1"/>
          </p:cNvSpPr>
          <p:nvPr/>
        </p:nvSpPr>
        <p:spPr bwMode="auto">
          <a:xfrm>
            <a:off x="6781800" y="3886200"/>
            <a:ext cx="1295400" cy="45720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endParaRPr lang="en-US" altLang="en-US"/>
          </a:p>
        </p:txBody>
      </p:sp>
      <p:sp>
        <p:nvSpPr>
          <p:cNvPr id="2" name="Star: 5 Points 1">
            <a:extLst>
              <a:ext uri="{FF2B5EF4-FFF2-40B4-BE49-F238E27FC236}">
                <a16:creationId xmlns:a16="http://schemas.microsoft.com/office/drawing/2014/main" id="{5ADD424C-CBB0-12FB-6A7F-A0940CAF6C73}"/>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75A460F6-6AEB-442D-8DF8-4FE41EB4A073}"/>
              </a:ext>
            </a:extLst>
          </p:cNvPr>
          <p:cNvSpPr>
            <a:spLocks noGrp="1" noChangeArrowheads="1"/>
          </p:cNvSpPr>
          <p:nvPr>
            <p:ph type="title"/>
          </p:nvPr>
        </p:nvSpPr>
        <p:spPr/>
        <p:txBody>
          <a:bodyPr/>
          <a:lstStyle/>
          <a:p>
            <a:r>
              <a:rPr lang="en-US" altLang="en-US"/>
              <a:t>Week One: Chapter Two</a:t>
            </a:r>
          </a:p>
        </p:txBody>
      </p:sp>
      <p:sp>
        <p:nvSpPr>
          <p:cNvPr id="129027" name="Rectangle 3">
            <a:extLst>
              <a:ext uri="{FF2B5EF4-FFF2-40B4-BE49-F238E27FC236}">
                <a16:creationId xmlns:a16="http://schemas.microsoft.com/office/drawing/2014/main" id="{C3A2F57C-91F0-4B55-97F5-2C9535C327DD}"/>
              </a:ext>
            </a:extLst>
          </p:cNvPr>
          <p:cNvSpPr>
            <a:spLocks noGrp="1" noChangeArrowheads="1"/>
          </p:cNvSpPr>
          <p:nvPr>
            <p:ph type="body" idx="1"/>
          </p:nvPr>
        </p:nvSpPr>
        <p:spPr/>
        <p:txBody>
          <a:bodyPr/>
          <a:lstStyle/>
          <a:p>
            <a:r>
              <a:rPr lang="en-US" altLang="en-US"/>
              <a:t>Change the timescale, so you can see the complete project</a:t>
            </a:r>
          </a:p>
          <a:p>
            <a:pPr lvl="1"/>
            <a:r>
              <a:rPr lang="en-US" altLang="en-US">
                <a:solidFill>
                  <a:schemeClr val="accent2"/>
                </a:solidFill>
              </a:rPr>
              <a:t>View</a:t>
            </a:r>
            <a:r>
              <a:rPr lang="en-US" altLang="en-US"/>
              <a:t> menu &gt; </a:t>
            </a:r>
            <a:r>
              <a:rPr lang="en-US" altLang="en-US">
                <a:solidFill>
                  <a:schemeClr val="accent2"/>
                </a:solidFill>
              </a:rPr>
              <a:t>Zoom</a:t>
            </a:r>
            <a:r>
              <a:rPr lang="en-US" altLang="en-US"/>
              <a:t>.</a:t>
            </a:r>
          </a:p>
          <a:p>
            <a:pPr lvl="1"/>
            <a:r>
              <a:rPr lang="en-US" altLang="en-US"/>
              <a:t>Select </a:t>
            </a:r>
            <a:r>
              <a:rPr lang="en-US" altLang="en-US">
                <a:solidFill>
                  <a:schemeClr val="accent2"/>
                </a:solidFill>
              </a:rPr>
              <a:t>Entire Project</a:t>
            </a:r>
            <a:r>
              <a:rPr lang="en-US" altLang="en-US"/>
              <a:t>, and click </a:t>
            </a:r>
            <a:r>
              <a:rPr lang="en-US" altLang="en-US">
                <a:solidFill>
                  <a:schemeClr val="accent2"/>
                </a:solidFill>
              </a:rPr>
              <a:t>OK</a:t>
            </a:r>
            <a:r>
              <a:rPr lang="en-US" altLang="en-US"/>
              <a:t>.</a:t>
            </a:r>
          </a:p>
          <a:p>
            <a:pPr lvl="1"/>
            <a:r>
              <a:rPr lang="en-US" altLang="en-US"/>
              <a:t>Look at the Gantt chart.  It will have changed how far zoomed in it is.  </a:t>
            </a:r>
          </a:p>
          <a:p>
            <a:pPr lvl="1"/>
            <a:r>
              <a:rPr lang="en-US" altLang="en-US"/>
              <a:t>You can also use the zoom in and zoom out buttons to do the same thing.</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78B3600B-1D85-4345-9CB3-A2B26AC2632E}"/>
              </a:ext>
            </a:extLst>
          </p:cNvPr>
          <p:cNvSpPr>
            <a:spLocks noGrp="1" noChangeArrowheads="1"/>
          </p:cNvSpPr>
          <p:nvPr>
            <p:ph type="title"/>
          </p:nvPr>
        </p:nvSpPr>
        <p:spPr/>
        <p:txBody>
          <a:bodyPr/>
          <a:lstStyle/>
          <a:p>
            <a:r>
              <a:rPr lang="en-US" altLang="en-US"/>
              <a:t>Chapter 2 Glossary</a:t>
            </a:r>
          </a:p>
        </p:txBody>
      </p:sp>
      <p:sp>
        <p:nvSpPr>
          <p:cNvPr id="130051" name="Rectangle 3">
            <a:extLst>
              <a:ext uri="{FF2B5EF4-FFF2-40B4-BE49-F238E27FC236}">
                <a16:creationId xmlns:a16="http://schemas.microsoft.com/office/drawing/2014/main" id="{936ED3AD-0D4A-459F-B29A-235DD85A7B83}"/>
              </a:ext>
            </a:extLst>
          </p:cNvPr>
          <p:cNvSpPr>
            <a:spLocks noGrp="1" noChangeArrowheads="1"/>
          </p:cNvSpPr>
          <p:nvPr>
            <p:ph type="body" idx="1"/>
          </p:nvPr>
        </p:nvSpPr>
        <p:spPr/>
        <p:txBody>
          <a:bodyPr/>
          <a:lstStyle/>
          <a:p>
            <a:r>
              <a:rPr lang="en-US" altLang="en-US" b="1">
                <a:solidFill>
                  <a:srgbClr val="FF3300"/>
                </a:solidFill>
                <a:cs typeface="Times New Roman" panose="02020603050405020304" pitchFamily="18" charset="0"/>
              </a:rPr>
              <a:t>baseline  </a:t>
            </a:r>
            <a:r>
              <a:rPr lang="en-US" altLang="en-US" b="1"/>
              <a:t>The original project plan, saved for later comparison. The baseline includes the planned start and finish dates of tasks and assignments and their planned costs. Each Microsoft Project file can have at most one baseline.</a:t>
            </a:r>
            <a:r>
              <a:rPr lang="en-US" altLang="en-US" sz="3600" b="1"/>
              <a:t> </a:t>
            </a:r>
          </a:p>
        </p:txBody>
      </p:sp>
      <p:sp>
        <p:nvSpPr>
          <p:cNvPr id="2" name="Star: 5 Points 1">
            <a:extLst>
              <a:ext uri="{FF2B5EF4-FFF2-40B4-BE49-F238E27FC236}">
                <a16:creationId xmlns:a16="http://schemas.microsoft.com/office/drawing/2014/main" id="{B4C7F2CF-8876-7B08-8D06-E5F60D9ED9B4}"/>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6D86112A-2E75-4D3B-9065-01684245ED13}"/>
              </a:ext>
            </a:extLst>
          </p:cNvPr>
          <p:cNvSpPr>
            <a:spLocks noGrp="1" noChangeArrowheads="1"/>
          </p:cNvSpPr>
          <p:nvPr>
            <p:ph type="title"/>
          </p:nvPr>
        </p:nvSpPr>
        <p:spPr/>
        <p:txBody>
          <a:bodyPr/>
          <a:lstStyle/>
          <a:p>
            <a:r>
              <a:rPr lang="en-US" altLang="en-US"/>
              <a:t>Chapter 2 Glossary</a:t>
            </a:r>
          </a:p>
        </p:txBody>
      </p:sp>
      <p:sp>
        <p:nvSpPr>
          <p:cNvPr id="131075" name="Rectangle 3">
            <a:extLst>
              <a:ext uri="{FF2B5EF4-FFF2-40B4-BE49-F238E27FC236}">
                <a16:creationId xmlns:a16="http://schemas.microsoft.com/office/drawing/2014/main" id="{3230CDF8-F0C4-4716-9A7B-6703123C364F}"/>
              </a:ext>
            </a:extLst>
          </p:cNvPr>
          <p:cNvSpPr>
            <a:spLocks noGrp="1" noChangeArrowheads="1"/>
          </p:cNvSpPr>
          <p:nvPr>
            <p:ph type="body" idx="1"/>
          </p:nvPr>
        </p:nvSpPr>
        <p:spPr/>
        <p:txBody>
          <a:bodyPr/>
          <a:lstStyle/>
          <a:p>
            <a:r>
              <a:rPr lang="en-US" altLang="en-US" b="1">
                <a:solidFill>
                  <a:srgbClr val="FF3300"/>
                </a:solidFill>
                <a:cs typeface="Times New Roman" panose="02020603050405020304" pitchFamily="18" charset="0"/>
              </a:rPr>
              <a:t>bottom-up planning</a:t>
            </a:r>
            <a:r>
              <a:rPr lang="en-US" altLang="en-US" b="1"/>
              <a:t>  Developing a project plan by starting with the lowest-level tasks before organizing them into broad phases.</a:t>
            </a:r>
          </a:p>
          <a:p>
            <a:pPr>
              <a:buFont typeface="Wingdings" panose="05000000000000000000" pitchFamily="2" charset="2"/>
              <a:buNone/>
            </a:pPr>
            <a:endParaRPr lang="en-US" altLang="en-US" b="1"/>
          </a:p>
          <a:p>
            <a:r>
              <a:rPr lang="en-US" altLang="en-US" b="1">
                <a:solidFill>
                  <a:srgbClr val="FF3300"/>
                </a:solidFill>
                <a:cs typeface="Times New Roman" panose="02020603050405020304" pitchFamily="18" charset="0"/>
              </a:rPr>
              <a:t>deliverable</a:t>
            </a:r>
            <a:r>
              <a:rPr lang="en-US" altLang="en-US" b="1"/>
              <a:t>  The final product, service, or event a project is intended to create.</a:t>
            </a:r>
          </a:p>
          <a:p>
            <a:endParaRPr lang="en-US" altLang="en-US" b="1"/>
          </a:p>
          <a:p>
            <a:endParaRPr lang="en-US" altLang="en-US"/>
          </a:p>
        </p:txBody>
      </p:sp>
      <p:sp>
        <p:nvSpPr>
          <p:cNvPr id="2" name="Star: 5 Points 1">
            <a:extLst>
              <a:ext uri="{FF2B5EF4-FFF2-40B4-BE49-F238E27FC236}">
                <a16:creationId xmlns:a16="http://schemas.microsoft.com/office/drawing/2014/main" id="{BBAD00EA-5DA4-0447-6140-FDF24AFAC5DD}"/>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D3E7EB1C-8340-4B08-A959-579102E96707}"/>
              </a:ext>
            </a:extLst>
          </p:cNvPr>
          <p:cNvSpPr>
            <a:spLocks noGrp="1" noChangeArrowheads="1"/>
          </p:cNvSpPr>
          <p:nvPr>
            <p:ph type="title"/>
          </p:nvPr>
        </p:nvSpPr>
        <p:spPr/>
        <p:txBody>
          <a:bodyPr/>
          <a:lstStyle/>
          <a:p>
            <a:r>
              <a:rPr lang="en-US" altLang="en-US"/>
              <a:t>Chapter 2 Glossary</a:t>
            </a:r>
          </a:p>
        </p:txBody>
      </p:sp>
      <p:sp>
        <p:nvSpPr>
          <p:cNvPr id="132099" name="Rectangle 3">
            <a:extLst>
              <a:ext uri="{FF2B5EF4-FFF2-40B4-BE49-F238E27FC236}">
                <a16:creationId xmlns:a16="http://schemas.microsoft.com/office/drawing/2014/main" id="{89FA977A-111D-4D60-93F2-DE7C52EF846F}"/>
              </a:ext>
            </a:extLst>
          </p:cNvPr>
          <p:cNvSpPr>
            <a:spLocks noGrp="1" noChangeArrowheads="1"/>
          </p:cNvSpPr>
          <p:nvPr>
            <p:ph type="body" idx="1"/>
          </p:nvPr>
        </p:nvSpPr>
        <p:spPr/>
        <p:txBody>
          <a:bodyPr/>
          <a:lstStyle/>
          <a:p>
            <a:r>
              <a:rPr lang="en-US" altLang="en-US" b="1">
                <a:solidFill>
                  <a:srgbClr val="FF3300"/>
                </a:solidFill>
                <a:cs typeface="Times New Roman" panose="02020603050405020304" pitchFamily="18" charset="0"/>
              </a:rPr>
              <a:t>dependency</a:t>
            </a:r>
            <a:r>
              <a:rPr lang="en-US" altLang="en-US" b="1"/>
              <a:t>  A link between a predecessor task and a successor task. A dependency controls the start or finish of one task relative to the start or finish of the other task. The most common dependency is finish-to-start, in which the finish date of the predecessor task determines the start date of the successor task.</a:t>
            </a:r>
          </a:p>
        </p:txBody>
      </p:sp>
      <p:sp>
        <p:nvSpPr>
          <p:cNvPr id="2" name="Star: 5 Points 1">
            <a:extLst>
              <a:ext uri="{FF2B5EF4-FFF2-40B4-BE49-F238E27FC236}">
                <a16:creationId xmlns:a16="http://schemas.microsoft.com/office/drawing/2014/main" id="{A8810BEA-B793-6039-771F-1695DB6F5C9B}"/>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7DFE33A8-8506-4B68-BA30-D3AD109419EB}"/>
              </a:ext>
            </a:extLst>
          </p:cNvPr>
          <p:cNvSpPr>
            <a:spLocks noGrp="1" noChangeArrowheads="1"/>
          </p:cNvSpPr>
          <p:nvPr>
            <p:ph type="title"/>
          </p:nvPr>
        </p:nvSpPr>
        <p:spPr/>
        <p:txBody>
          <a:bodyPr/>
          <a:lstStyle/>
          <a:p>
            <a:r>
              <a:rPr lang="en-US" altLang="en-US"/>
              <a:t>Chapter 2 Glossary</a:t>
            </a:r>
          </a:p>
        </p:txBody>
      </p:sp>
      <p:sp>
        <p:nvSpPr>
          <p:cNvPr id="133123" name="Rectangle 3">
            <a:extLst>
              <a:ext uri="{FF2B5EF4-FFF2-40B4-BE49-F238E27FC236}">
                <a16:creationId xmlns:a16="http://schemas.microsoft.com/office/drawing/2014/main" id="{99457664-2879-4F82-BF6E-DF083EBA1AA9}"/>
              </a:ext>
            </a:extLst>
          </p:cNvPr>
          <p:cNvSpPr>
            <a:spLocks noGrp="1" noChangeArrowheads="1"/>
          </p:cNvSpPr>
          <p:nvPr>
            <p:ph type="body" idx="1"/>
          </p:nvPr>
        </p:nvSpPr>
        <p:spPr/>
        <p:txBody>
          <a:bodyPr/>
          <a:lstStyle/>
          <a:p>
            <a:r>
              <a:rPr lang="en-US" altLang="en-US" b="1">
                <a:solidFill>
                  <a:srgbClr val="FF3300"/>
                </a:solidFill>
                <a:cs typeface="Times New Roman" panose="02020603050405020304" pitchFamily="18" charset="0"/>
              </a:rPr>
              <a:t>duration</a:t>
            </a:r>
            <a:r>
              <a:rPr lang="en-US" altLang="en-US" b="1"/>
              <a:t>  The length of working time you expect it will take to complete a task.</a:t>
            </a:r>
          </a:p>
          <a:p>
            <a:pPr>
              <a:buFont typeface="Wingdings" panose="05000000000000000000" pitchFamily="2" charset="2"/>
              <a:buNone/>
            </a:pPr>
            <a:endParaRPr lang="en-US" altLang="en-US" b="1"/>
          </a:p>
          <a:p>
            <a:r>
              <a:rPr lang="en-US" altLang="en-US" b="1">
                <a:solidFill>
                  <a:srgbClr val="FF3300"/>
                </a:solidFill>
                <a:cs typeface="Times New Roman" panose="02020603050405020304" pitchFamily="18" charset="0"/>
              </a:rPr>
              <a:t>elapsed duration</a:t>
            </a:r>
            <a:r>
              <a:rPr lang="en-US" altLang="en-US" b="1"/>
              <a:t>  The total length of working and nonworking time you expect it will take to complete a task.</a:t>
            </a:r>
            <a:br>
              <a:rPr lang="en-US" altLang="en-US" b="1"/>
            </a:br>
            <a:endParaRPr lang="en-US" altLang="en-US" b="1"/>
          </a:p>
        </p:txBody>
      </p:sp>
      <p:sp>
        <p:nvSpPr>
          <p:cNvPr id="2" name="Star: 5 Points 1">
            <a:extLst>
              <a:ext uri="{FF2B5EF4-FFF2-40B4-BE49-F238E27FC236}">
                <a16:creationId xmlns:a16="http://schemas.microsoft.com/office/drawing/2014/main" id="{30762D05-7BE7-E91A-58AD-9B91A73FE2FB}"/>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5EE49CB2-E05A-427A-9DC0-96115CAB99DA}"/>
              </a:ext>
            </a:extLst>
          </p:cNvPr>
          <p:cNvSpPr>
            <a:spLocks noGrp="1" noChangeArrowheads="1"/>
          </p:cNvSpPr>
          <p:nvPr>
            <p:ph type="title"/>
          </p:nvPr>
        </p:nvSpPr>
        <p:spPr/>
        <p:txBody>
          <a:bodyPr/>
          <a:lstStyle/>
          <a:p>
            <a:r>
              <a:rPr lang="en-US" altLang="en-US" sz="4900" b="1"/>
              <a:t>Chapter 2 Glossary</a:t>
            </a:r>
            <a:endParaRPr lang="en-US" altLang="en-US"/>
          </a:p>
        </p:txBody>
      </p:sp>
      <p:sp>
        <p:nvSpPr>
          <p:cNvPr id="134147" name="Rectangle 3">
            <a:extLst>
              <a:ext uri="{FF2B5EF4-FFF2-40B4-BE49-F238E27FC236}">
                <a16:creationId xmlns:a16="http://schemas.microsoft.com/office/drawing/2014/main" id="{0AE5EED6-24AA-47E2-A180-DAC5E3815927}"/>
              </a:ext>
            </a:extLst>
          </p:cNvPr>
          <p:cNvSpPr>
            <a:spLocks noGrp="1" noChangeArrowheads="1"/>
          </p:cNvSpPr>
          <p:nvPr>
            <p:ph type="body" idx="1"/>
          </p:nvPr>
        </p:nvSpPr>
        <p:spPr/>
        <p:txBody>
          <a:bodyPr/>
          <a:lstStyle/>
          <a:p>
            <a:r>
              <a:rPr lang="en-US" altLang="en-US" b="1">
                <a:solidFill>
                  <a:srgbClr val="FF3300"/>
                </a:solidFill>
                <a:cs typeface="Times New Roman" panose="02020603050405020304" pitchFamily="18" charset="0"/>
              </a:rPr>
              <a:t>Entry table</a:t>
            </a:r>
            <a:r>
              <a:rPr lang="en-US" altLang="en-US" b="1"/>
              <a:t> The grid in the left side of the default Gantt Chart view.</a:t>
            </a:r>
          </a:p>
          <a:p>
            <a:pPr>
              <a:buFont typeface="Wingdings" panose="05000000000000000000" pitchFamily="2" charset="2"/>
              <a:buNone/>
            </a:pPr>
            <a:endParaRPr lang="en-US" altLang="en-US" b="1"/>
          </a:p>
          <a:p>
            <a:r>
              <a:rPr lang="en-US" altLang="en-US" b="1">
                <a:solidFill>
                  <a:srgbClr val="FF3300"/>
                </a:solidFill>
                <a:cs typeface="Times New Roman" panose="02020603050405020304" pitchFamily="18" charset="0"/>
              </a:rPr>
              <a:t>field</a:t>
            </a:r>
            <a:r>
              <a:rPr lang="en-US" altLang="en-US">
                <a:cs typeface="Times New Roman" panose="02020603050405020304" pitchFamily="18" charset="0"/>
              </a:rPr>
              <a:t>  </a:t>
            </a:r>
            <a:r>
              <a:rPr lang="en-US" altLang="en-US" b="1">
                <a:cs typeface="Times New Roman" panose="02020603050405020304" pitchFamily="18" charset="0"/>
              </a:rPr>
              <a:t>The lowest-level information about a task, resource, or assignment; also called a cell.</a:t>
            </a:r>
            <a:r>
              <a:rPr lang="en-US" altLang="en-US"/>
              <a:t> </a:t>
            </a:r>
          </a:p>
          <a:p>
            <a:endParaRPr lang="en-US" altLang="en-US" b="1"/>
          </a:p>
        </p:txBody>
      </p:sp>
      <p:sp>
        <p:nvSpPr>
          <p:cNvPr id="2" name="Star: 5 Points 1">
            <a:extLst>
              <a:ext uri="{FF2B5EF4-FFF2-40B4-BE49-F238E27FC236}">
                <a16:creationId xmlns:a16="http://schemas.microsoft.com/office/drawing/2014/main" id="{024C8A1B-0896-934D-A45D-6D5CD6D7DB96}"/>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5C27F816-DD95-40DF-92B1-E3223C188C5E}"/>
              </a:ext>
            </a:extLst>
          </p:cNvPr>
          <p:cNvSpPr>
            <a:spLocks noGrp="1" noChangeArrowheads="1"/>
          </p:cNvSpPr>
          <p:nvPr>
            <p:ph type="title"/>
          </p:nvPr>
        </p:nvSpPr>
        <p:spPr/>
        <p:txBody>
          <a:bodyPr/>
          <a:lstStyle/>
          <a:p>
            <a:r>
              <a:rPr lang="en-US" altLang="en-US" sz="4900" b="1"/>
              <a:t>Chapter 2 Glossary</a:t>
            </a:r>
          </a:p>
        </p:txBody>
      </p:sp>
      <p:sp>
        <p:nvSpPr>
          <p:cNvPr id="135171" name="Rectangle 3">
            <a:extLst>
              <a:ext uri="{FF2B5EF4-FFF2-40B4-BE49-F238E27FC236}">
                <a16:creationId xmlns:a16="http://schemas.microsoft.com/office/drawing/2014/main" id="{57BB4CB4-AF23-49EB-955B-DA458C4910BE}"/>
              </a:ext>
            </a:extLst>
          </p:cNvPr>
          <p:cNvSpPr>
            <a:spLocks noGrp="1" noChangeArrowheads="1"/>
          </p:cNvSpPr>
          <p:nvPr>
            <p:ph type="body" idx="1"/>
          </p:nvPr>
        </p:nvSpPr>
        <p:spPr/>
        <p:txBody>
          <a:bodyPr/>
          <a:lstStyle/>
          <a:p>
            <a:pPr>
              <a:lnSpc>
                <a:spcPct val="90000"/>
              </a:lnSpc>
            </a:pPr>
            <a:r>
              <a:rPr lang="en-US" altLang="en-US" b="1">
                <a:solidFill>
                  <a:srgbClr val="FF3300"/>
                </a:solidFill>
                <a:cs typeface="Times New Roman" panose="02020603050405020304" pitchFamily="18" charset="0"/>
              </a:rPr>
              <a:t>Gantt Chart view</a:t>
            </a:r>
            <a:r>
              <a:rPr lang="en-US" altLang="en-US"/>
              <a:t>  </a:t>
            </a:r>
            <a:r>
              <a:rPr lang="en-US" altLang="en-US" b="1"/>
              <a:t>One of several predefined views in Microsoft Project. The Gantt Chart view consists of a table (the Entry table by default) on the left side and a graphical bar chart on the right side. </a:t>
            </a:r>
          </a:p>
          <a:p>
            <a:pPr>
              <a:lnSpc>
                <a:spcPct val="90000"/>
              </a:lnSpc>
            </a:pPr>
            <a:r>
              <a:rPr lang="en-US" altLang="en-US" b="1">
                <a:solidFill>
                  <a:srgbClr val="FF3300"/>
                </a:solidFill>
                <a:cs typeface="Times New Roman" panose="02020603050405020304" pitchFamily="18" charset="0"/>
              </a:rPr>
              <a:t>link</a:t>
            </a:r>
            <a:r>
              <a:rPr lang="en-US" altLang="en-US">
                <a:cs typeface="Times New Roman" panose="02020603050405020304" pitchFamily="18" charset="0"/>
              </a:rPr>
              <a:t>  </a:t>
            </a:r>
            <a:r>
              <a:rPr lang="en-US" altLang="en-US" b="1"/>
              <a:t>A logical relationship between tasks that controls sequence and dependency. In the Gantt Chart and Network Diagram views, links appear as lines between tasks. </a:t>
            </a:r>
          </a:p>
          <a:p>
            <a:pPr>
              <a:lnSpc>
                <a:spcPct val="90000"/>
              </a:lnSpc>
            </a:pPr>
            <a:endParaRPr lang="en-US" altLang="en-US"/>
          </a:p>
        </p:txBody>
      </p:sp>
      <p:sp>
        <p:nvSpPr>
          <p:cNvPr id="2" name="Star: 5 Points 1">
            <a:extLst>
              <a:ext uri="{FF2B5EF4-FFF2-40B4-BE49-F238E27FC236}">
                <a16:creationId xmlns:a16="http://schemas.microsoft.com/office/drawing/2014/main" id="{1B55C2F0-6639-B7C9-150D-75BD27A31700}"/>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36D778B7-B52F-4F34-898D-5BF8BAB783D3}"/>
              </a:ext>
            </a:extLst>
          </p:cNvPr>
          <p:cNvSpPr>
            <a:spLocks noGrp="1" noChangeArrowheads="1"/>
          </p:cNvSpPr>
          <p:nvPr>
            <p:ph type="title"/>
          </p:nvPr>
        </p:nvSpPr>
        <p:spPr/>
        <p:txBody>
          <a:bodyPr/>
          <a:lstStyle/>
          <a:p>
            <a:r>
              <a:rPr lang="en-US" altLang="en-US" sz="4900" b="1"/>
              <a:t>Chapter 2 Glossary</a:t>
            </a:r>
          </a:p>
        </p:txBody>
      </p:sp>
      <p:sp>
        <p:nvSpPr>
          <p:cNvPr id="136195" name="Rectangle 3">
            <a:extLst>
              <a:ext uri="{FF2B5EF4-FFF2-40B4-BE49-F238E27FC236}">
                <a16:creationId xmlns:a16="http://schemas.microsoft.com/office/drawing/2014/main" id="{F3EBA6CE-5E67-447E-B7FD-F5CAA06B34C5}"/>
              </a:ext>
            </a:extLst>
          </p:cNvPr>
          <p:cNvSpPr>
            <a:spLocks noGrp="1" noChangeArrowheads="1"/>
          </p:cNvSpPr>
          <p:nvPr>
            <p:ph type="body" idx="1"/>
          </p:nvPr>
        </p:nvSpPr>
        <p:spPr/>
        <p:txBody>
          <a:bodyPr/>
          <a:lstStyle/>
          <a:p>
            <a:r>
              <a:rPr lang="en-US" altLang="en-US" b="1">
                <a:solidFill>
                  <a:srgbClr val="FF3300"/>
                </a:solidFill>
                <a:cs typeface="Times New Roman" panose="02020603050405020304" pitchFamily="18" charset="0"/>
              </a:rPr>
              <a:t>milestone</a:t>
            </a:r>
            <a:r>
              <a:rPr lang="en-US" altLang="en-US" b="1"/>
              <a:t>  A significant event that might be reached within the project or imposed upon the project. In Microsoft Project, milestones are normally represented as tasks with zero duration.</a:t>
            </a:r>
            <a:br>
              <a:rPr lang="en-US" altLang="en-US" b="1"/>
            </a:br>
            <a:endParaRPr lang="en-US" altLang="en-US" b="1">
              <a:solidFill>
                <a:srgbClr val="FF3300"/>
              </a:solidFill>
              <a:cs typeface="Times New Roman" panose="02020603050405020304" pitchFamily="18" charset="0"/>
            </a:endParaRPr>
          </a:p>
          <a:p>
            <a:pPr>
              <a:lnSpc>
                <a:spcPct val="90000"/>
              </a:lnSpc>
            </a:pPr>
            <a:r>
              <a:rPr lang="en-US" altLang="en-US" b="1">
                <a:solidFill>
                  <a:srgbClr val="FF3300"/>
                </a:solidFill>
                <a:cs typeface="Times New Roman" panose="02020603050405020304" pitchFamily="18" charset="0"/>
              </a:rPr>
              <a:t>predecessor</a:t>
            </a:r>
            <a:r>
              <a:rPr lang="en-US" altLang="en-US" b="1"/>
              <a:t>  A task whose start or end date determines the start or finish of another task or tasks, called successor tasks.</a:t>
            </a:r>
          </a:p>
        </p:txBody>
      </p:sp>
      <p:sp>
        <p:nvSpPr>
          <p:cNvPr id="2" name="Star: 5 Points 1">
            <a:extLst>
              <a:ext uri="{FF2B5EF4-FFF2-40B4-BE49-F238E27FC236}">
                <a16:creationId xmlns:a16="http://schemas.microsoft.com/office/drawing/2014/main" id="{A9F024EB-963C-2F92-4BEC-99823FB9ECBA}"/>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91EA9203-AAEF-40C8-8A0F-4877F94FC0B9}"/>
              </a:ext>
            </a:extLst>
          </p:cNvPr>
          <p:cNvSpPr>
            <a:spLocks noGrp="1" noChangeArrowheads="1"/>
          </p:cNvSpPr>
          <p:nvPr>
            <p:ph type="title"/>
          </p:nvPr>
        </p:nvSpPr>
        <p:spPr/>
        <p:txBody>
          <a:bodyPr/>
          <a:lstStyle/>
          <a:p>
            <a:r>
              <a:rPr lang="en-US" altLang="en-US" sz="4000"/>
              <a:t>Week One: Microsoft Project Uses</a:t>
            </a:r>
          </a:p>
        </p:txBody>
      </p:sp>
      <p:sp>
        <p:nvSpPr>
          <p:cNvPr id="9219" name="Rectangle 3">
            <a:extLst>
              <a:ext uri="{FF2B5EF4-FFF2-40B4-BE49-F238E27FC236}">
                <a16:creationId xmlns:a16="http://schemas.microsoft.com/office/drawing/2014/main" id="{898BC735-B861-45C4-9AEF-22BA8B3DFB35}"/>
              </a:ext>
            </a:extLst>
          </p:cNvPr>
          <p:cNvSpPr>
            <a:spLocks noGrp="1" noChangeArrowheads="1"/>
          </p:cNvSpPr>
          <p:nvPr>
            <p:ph type="body" idx="1"/>
          </p:nvPr>
        </p:nvSpPr>
        <p:spPr/>
        <p:txBody>
          <a:bodyPr/>
          <a:lstStyle/>
          <a:p>
            <a:pPr>
              <a:lnSpc>
                <a:spcPct val="90000"/>
              </a:lnSpc>
            </a:pPr>
            <a:r>
              <a:rPr lang="en-US" altLang="en-US" dirty="0"/>
              <a:t>Why use Microsoft Project?</a:t>
            </a:r>
          </a:p>
          <a:p>
            <a:pPr lvl="1">
              <a:lnSpc>
                <a:spcPct val="90000"/>
              </a:lnSpc>
            </a:pPr>
            <a:r>
              <a:rPr lang="en-US" altLang="en-US" dirty="0"/>
              <a:t>As opposed to Microsoft Excel, for example</a:t>
            </a:r>
          </a:p>
          <a:p>
            <a:pPr>
              <a:lnSpc>
                <a:spcPct val="90000"/>
              </a:lnSpc>
            </a:pPr>
            <a:r>
              <a:rPr lang="en-US" altLang="en-US" dirty="0"/>
              <a:t>Microsoft Project has some similarities to Excel.  It’s strength over excel is in its </a:t>
            </a:r>
            <a:r>
              <a:rPr lang="en-US" altLang="en-US" dirty="0">
                <a:solidFill>
                  <a:schemeClr val="accent2"/>
                </a:solidFill>
              </a:rPr>
              <a:t>scheduling engine.</a:t>
            </a:r>
            <a:r>
              <a:rPr lang="en-US" altLang="en-US" dirty="0"/>
              <a:t> </a:t>
            </a:r>
          </a:p>
          <a:p>
            <a:pPr>
              <a:lnSpc>
                <a:spcPct val="90000"/>
              </a:lnSpc>
            </a:pPr>
            <a:r>
              <a:rPr lang="en-US" altLang="en-US" dirty="0"/>
              <a:t>The difference between a to-do list and a </a:t>
            </a:r>
            <a:r>
              <a:rPr lang="en-US" altLang="en-US" dirty="0">
                <a:solidFill>
                  <a:schemeClr val="accent2"/>
                </a:solidFill>
              </a:rPr>
              <a:t>Gantt chart</a:t>
            </a:r>
          </a:p>
          <a:p>
            <a:pPr>
              <a:lnSpc>
                <a:spcPct val="90000"/>
              </a:lnSpc>
            </a:pPr>
            <a:r>
              <a:rPr lang="en-US" altLang="en-US" dirty="0"/>
              <a:t>You’ll see throughout this course that you can set when specific tasks on your to do list must start or end.</a:t>
            </a:r>
          </a:p>
        </p:txBody>
      </p:sp>
      <p:sp>
        <p:nvSpPr>
          <p:cNvPr id="2" name="Star: 5 Points 1">
            <a:extLst>
              <a:ext uri="{FF2B5EF4-FFF2-40B4-BE49-F238E27FC236}">
                <a16:creationId xmlns:a16="http://schemas.microsoft.com/office/drawing/2014/main" id="{6D592C82-E437-6E16-D7A7-3C92FD600A95}"/>
              </a:ext>
            </a:extLst>
          </p:cNvPr>
          <p:cNvSpPr/>
          <p:nvPr/>
        </p:nvSpPr>
        <p:spPr bwMode="auto">
          <a:xfrm>
            <a:off x="8305800" y="304800"/>
            <a:ext cx="685800" cy="6096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DFA8AE8F-EBD9-4909-9C46-FE31C5A359E9}"/>
              </a:ext>
            </a:extLst>
          </p:cNvPr>
          <p:cNvSpPr>
            <a:spLocks noGrp="1" noChangeArrowheads="1"/>
          </p:cNvSpPr>
          <p:nvPr>
            <p:ph type="title"/>
          </p:nvPr>
        </p:nvSpPr>
        <p:spPr/>
        <p:txBody>
          <a:bodyPr/>
          <a:lstStyle/>
          <a:p>
            <a:r>
              <a:rPr lang="en-US" altLang="en-US" sz="4900" b="1"/>
              <a:t>Chapter 2 Glossary</a:t>
            </a:r>
          </a:p>
        </p:txBody>
      </p:sp>
      <p:sp>
        <p:nvSpPr>
          <p:cNvPr id="137219" name="Rectangle 3">
            <a:extLst>
              <a:ext uri="{FF2B5EF4-FFF2-40B4-BE49-F238E27FC236}">
                <a16:creationId xmlns:a16="http://schemas.microsoft.com/office/drawing/2014/main" id="{5805E19A-02C6-4D21-BD46-0C6CE1210005}"/>
              </a:ext>
            </a:extLst>
          </p:cNvPr>
          <p:cNvSpPr>
            <a:spLocks noGrp="1" noChangeArrowheads="1"/>
          </p:cNvSpPr>
          <p:nvPr>
            <p:ph type="body" idx="1"/>
          </p:nvPr>
        </p:nvSpPr>
        <p:spPr/>
        <p:txBody>
          <a:bodyPr/>
          <a:lstStyle/>
          <a:p>
            <a:r>
              <a:rPr lang="en-US" altLang="en-US" b="1">
                <a:solidFill>
                  <a:srgbClr val="FF3300"/>
                </a:solidFill>
                <a:cs typeface="Times New Roman" panose="02020603050405020304" pitchFamily="18" charset="0"/>
              </a:rPr>
              <a:t>product scope</a:t>
            </a:r>
            <a:r>
              <a:rPr lang="en-US" altLang="en-US" b="1"/>
              <a:t>  The quality, features, and functions (often called specifications) of the deliverable of the project. </a:t>
            </a:r>
          </a:p>
          <a:p>
            <a:pPr>
              <a:buFont typeface="Wingdings" panose="05000000000000000000" pitchFamily="2" charset="2"/>
              <a:buNone/>
            </a:pPr>
            <a:endParaRPr lang="en-US" altLang="en-US" b="1"/>
          </a:p>
          <a:p>
            <a:r>
              <a:rPr lang="en-US" altLang="en-US" b="1">
                <a:solidFill>
                  <a:srgbClr val="FF3300"/>
                </a:solidFill>
                <a:cs typeface="Times New Roman" panose="02020603050405020304" pitchFamily="18" charset="0"/>
              </a:rPr>
              <a:t>project scope</a:t>
            </a:r>
            <a:r>
              <a:rPr lang="en-US" altLang="en-US" b="1"/>
              <a:t>  The work required to produce a deliverable with agreed-upon quality, features, and functions.</a:t>
            </a:r>
            <a:br>
              <a:rPr lang="en-US" altLang="en-US" b="1"/>
            </a:br>
            <a:endParaRPr lang="en-US" altLang="en-US" b="1"/>
          </a:p>
          <a:p>
            <a:endParaRPr lang="en-US" altLang="en-US" b="1"/>
          </a:p>
        </p:txBody>
      </p:sp>
      <p:sp>
        <p:nvSpPr>
          <p:cNvPr id="2" name="Star: 5 Points 1">
            <a:extLst>
              <a:ext uri="{FF2B5EF4-FFF2-40B4-BE49-F238E27FC236}">
                <a16:creationId xmlns:a16="http://schemas.microsoft.com/office/drawing/2014/main" id="{1AFD421E-0A27-3942-6A71-FAA2AC30AF99}"/>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1C9D7D38-3F3D-4704-A1B4-6F2BF1C91B9A}"/>
              </a:ext>
            </a:extLst>
          </p:cNvPr>
          <p:cNvSpPr>
            <a:spLocks noGrp="1" noChangeArrowheads="1"/>
          </p:cNvSpPr>
          <p:nvPr>
            <p:ph type="title"/>
          </p:nvPr>
        </p:nvSpPr>
        <p:spPr/>
        <p:txBody>
          <a:bodyPr/>
          <a:lstStyle/>
          <a:p>
            <a:r>
              <a:rPr lang="en-US" altLang="en-US" sz="4900" b="1"/>
              <a:t>Chapter 2 Glossary</a:t>
            </a:r>
          </a:p>
        </p:txBody>
      </p:sp>
      <p:sp>
        <p:nvSpPr>
          <p:cNvPr id="138243" name="Rectangle 3">
            <a:extLst>
              <a:ext uri="{FF2B5EF4-FFF2-40B4-BE49-F238E27FC236}">
                <a16:creationId xmlns:a16="http://schemas.microsoft.com/office/drawing/2014/main" id="{5F41BBDA-E957-4D15-9DB9-BF876FD89196}"/>
              </a:ext>
            </a:extLst>
          </p:cNvPr>
          <p:cNvSpPr>
            <a:spLocks noGrp="1" noChangeArrowheads="1"/>
          </p:cNvSpPr>
          <p:nvPr>
            <p:ph type="body" idx="1"/>
          </p:nvPr>
        </p:nvSpPr>
        <p:spPr/>
        <p:txBody>
          <a:bodyPr/>
          <a:lstStyle/>
          <a:p>
            <a:r>
              <a:rPr lang="en-US" altLang="en-US" b="1">
                <a:solidFill>
                  <a:srgbClr val="FF3300"/>
                </a:solidFill>
                <a:cs typeface="Times New Roman" panose="02020603050405020304" pitchFamily="18" charset="0"/>
              </a:rPr>
              <a:t>relationship</a:t>
            </a:r>
            <a:r>
              <a:rPr lang="en-US" altLang="en-US" b="1"/>
              <a:t>  The type of dependency between two tasks, visually indicated by a link line. The types of relationships include finish-to-start, start-to-start, finish-to-finish, and start-to-finish. Also known as a link, a logical relationship, a task dependency, or a precedence relationship.</a:t>
            </a:r>
            <a:br>
              <a:rPr lang="en-US" altLang="en-US" b="1"/>
            </a:br>
            <a:endParaRPr lang="en-US" altLang="en-US" b="1"/>
          </a:p>
        </p:txBody>
      </p:sp>
      <p:sp>
        <p:nvSpPr>
          <p:cNvPr id="2" name="Star: 5 Points 1">
            <a:extLst>
              <a:ext uri="{FF2B5EF4-FFF2-40B4-BE49-F238E27FC236}">
                <a16:creationId xmlns:a16="http://schemas.microsoft.com/office/drawing/2014/main" id="{F51F50B8-F1E8-6872-D435-DB0E8CD261B1}"/>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B07249E7-820B-46C3-B18B-2FA66D284083}"/>
              </a:ext>
            </a:extLst>
          </p:cNvPr>
          <p:cNvSpPr>
            <a:spLocks noGrp="1" noChangeArrowheads="1"/>
          </p:cNvSpPr>
          <p:nvPr>
            <p:ph type="title"/>
          </p:nvPr>
        </p:nvSpPr>
        <p:spPr/>
        <p:txBody>
          <a:bodyPr/>
          <a:lstStyle/>
          <a:p>
            <a:r>
              <a:rPr lang="en-US" altLang="en-US" sz="4900" b="1"/>
              <a:t>Chapter 2 Glossary</a:t>
            </a:r>
          </a:p>
        </p:txBody>
      </p:sp>
      <p:sp>
        <p:nvSpPr>
          <p:cNvPr id="139267" name="Rectangle 3">
            <a:extLst>
              <a:ext uri="{FF2B5EF4-FFF2-40B4-BE49-F238E27FC236}">
                <a16:creationId xmlns:a16="http://schemas.microsoft.com/office/drawing/2014/main" id="{F4AD7956-5E3C-4B65-BBD8-F9AE39B578F8}"/>
              </a:ext>
            </a:extLst>
          </p:cNvPr>
          <p:cNvSpPr>
            <a:spLocks noGrp="1" noChangeArrowheads="1"/>
          </p:cNvSpPr>
          <p:nvPr>
            <p:ph type="body" idx="1"/>
          </p:nvPr>
        </p:nvSpPr>
        <p:spPr/>
        <p:txBody>
          <a:bodyPr/>
          <a:lstStyle/>
          <a:p>
            <a:r>
              <a:rPr lang="en-US" altLang="en-US" b="1">
                <a:solidFill>
                  <a:srgbClr val="FF3300"/>
                </a:solidFill>
                <a:cs typeface="Times New Roman" panose="02020603050405020304" pitchFamily="18" charset="0"/>
              </a:rPr>
              <a:t>risk</a:t>
            </a:r>
            <a:r>
              <a:rPr lang="en-US" altLang="en-US" b="1"/>
              <a:t>  Any event that decreases the likelihood of completing the project on time, within budget, and to specification.</a:t>
            </a:r>
          </a:p>
          <a:p>
            <a:r>
              <a:rPr lang="en-US" altLang="en-US" b="1">
                <a:solidFill>
                  <a:srgbClr val="FF3300"/>
                </a:solidFill>
                <a:cs typeface="Times New Roman" panose="02020603050405020304" pitchFamily="18" charset="0"/>
              </a:rPr>
              <a:t>shortcut menu</a:t>
            </a:r>
            <a:r>
              <a:rPr lang="en-US" altLang="en-US" b="1">
                <a:cs typeface="Times New Roman" panose="02020603050405020304" pitchFamily="18" charset="0"/>
              </a:rPr>
              <a:t>  A menu you display by pointing to an item on the screen and then clicking the right mouse button. Shortcut menus contain only the commands that apply to the item to which you are pointing.</a:t>
            </a:r>
            <a:r>
              <a:rPr lang="en-US" altLang="en-US" b="1"/>
              <a:t> </a:t>
            </a:r>
          </a:p>
          <a:p>
            <a:endParaRPr lang="en-US" altLang="en-US" b="1"/>
          </a:p>
        </p:txBody>
      </p:sp>
      <p:sp>
        <p:nvSpPr>
          <p:cNvPr id="2" name="Star: 5 Points 1">
            <a:extLst>
              <a:ext uri="{FF2B5EF4-FFF2-40B4-BE49-F238E27FC236}">
                <a16:creationId xmlns:a16="http://schemas.microsoft.com/office/drawing/2014/main" id="{A888CD83-1371-AEE9-14CD-3A34A861C268}"/>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3B6A3701-5B02-4ACF-A703-D40AAC54A9DE}"/>
              </a:ext>
            </a:extLst>
          </p:cNvPr>
          <p:cNvSpPr>
            <a:spLocks noGrp="1" noChangeArrowheads="1"/>
          </p:cNvSpPr>
          <p:nvPr>
            <p:ph type="title"/>
          </p:nvPr>
        </p:nvSpPr>
        <p:spPr/>
        <p:txBody>
          <a:bodyPr/>
          <a:lstStyle/>
          <a:p>
            <a:r>
              <a:rPr lang="en-US" altLang="en-US" sz="4900" b="1"/>
              <a:t>Chapter 2 Glossary</a:t>
            </a:r>
          </a:p>
        </p:txBody>
      </p:sp>
      <p:sp>
        <p:nvSpPr>
          <p:cNvPr id="140291" name="Rectangle 3">
            <a:extLst>
              <a:ext uri="{FF2B5EF4-FFF2-40B4-BE49-F238E27FC236}">
                <a16:creationId xmlns:a16="http://schemas.microsoft.com/office/drawing/2014/main" id="{16FA6337-2350-4E28-8335-7A7692572606}"/>
              </a:ext>
            </a:extLst>
          </p:cNvPr>
          <p:cNvSpPr>
            <a:spLocks noGrp="1" noChangeArrowheads="1"/>
          </p:cNvSpPr>
          <p:nvPr>
            <p:ph type="body" idx="1"/>
          </p:nvPr>
        </p:nvSpPr>
        <p:spPr/>
        <p:txBody>
          <a:bodyPr/>
          <a:lstStyle/>
          <a:p>
            <a:r>
              <a:rPr lang="en-US" altLang="en-US" b="1">
                <a:solidFill>
                  <a:srgbClr val="FF3300"/>
                </a:solidFill>
                <a:cs typeface="Times New Roman" panose="02020603050405020304" pitchFamily="18" charset="0"/>
              </a:rPr>
              <a:t>sequence</a:t>
            </a:r>
            <a:r>
              <a:rPr lang="en-US" altLang="en-US" b="1"/>
              <a:t>  The chronological order in which tasks occur. A sequence is ordered from left to right in most views that include a time scale, for example, the Gantt Chart view.</a:t>
            </a:r>
            <a:br>
              <a:rPr lang="en-US" altLang="en-US" b="1"/>
            </a:br>
            <a:endParaRPr lang="en-US" altLang="en-US" b="1"/>
          </a:p>
          <a:p>
            <a:r>
              <a:rPr lang="en-US" altLang="en-US" b="1">
                <a:solidFill>
                  <a:srgbClr val="FF3300"/>
                </a:solidFill>
                <a:cs typeface="Times New Roman" panose="02020603050405020304" pitchFamily="18" charset="0"/>
              </a:rPr>
              <a:t>successor</a:t>
            </a:r>
            <a:r>
              <a:rPr lang="en-US" altLang="en-US" b="1"/>
              <a:t>  A task whose start or finish is driven by another task or tasks, called predecessor tasks.</a:t>
            </a:r>
            <a:br>
              <a:rPr lang="en-US" altLang="en-US" b="1"/>
            </a:br>
            <a:endParaRPr lang="en-US" altLang="en-US" b="1"/>
          </a:p>
        </p:txBody>
      </p:sp>
      <p:sp>
        <p:nvSpPr>
          <p:cNvPr id="2" name="Star: 5 Points 1">
            <a:extLst>
              <a:ext uri="{FF2B5EF4-FFF2-40B4-BE49-F238E27FC236}">
                <a16:creationId xmlns:a16="http://schemas.microsoft.com/office/drawing/2014/main" id="{BBCD6EB4-BAB7-350D-9EE3-5ED197B93D8C}"/>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D6A2D525-6134-4F72-879C-2B1DF2D81016}"/>
              </a:ext>
            </a:extLst>
          </p:cNvPr>
          <p:cNvSpPr>
            <a:spLocks noGrp="1" noChangeArrowheads="1"/>
          </p:cNvSpPr>
          <p:nvPr>
            <p:ph type="title"/>
          </p:nvPr>
        </p:nvSpPr>
        <p:spPr/>
        <p:txBody>
          <a:bodyPr/>
          <a:lstStyle/>
          <a:p>
            <a:r>
              <a:rPr lang="en-US" altLang="en-US" sz="4900" b="1"/>
              <a:t>Chapter 2 Glossary</a:t>
            </a:r>
          </a:p>
        </p:txBody>
      </p:sp>
      <p:sp>
        <p:nvSpPr>
          <p:cNvPr id="141315" name="Rectangle 3">
            <a:extLst>
              <a:ext uri="{FF2B5EF4-FFF2-40B4-BE49-F238E27FC236}">
                <a16:creationId xmlns:a16="http://schemas.microsoft.com/office/drawing/2014/main" id="{F9E97F22-2AE6-4667-A856-CA59C600F78E}"/>
              </a:ext>
            </a:extLst>
          </p:cNvPr>
          <p:cNvSpPr>
            <a:spLocks noGrp="1" noChangeArrowheads="1"/>
          </p:cNvSpPr>
          <p:nvPr>
            <p:ph type="body" idx="1"/>
          </p:nvPr>
        </p:nvSpPr>
        <p:spPr/>
        <p:txBody>
          <a:bodyPr/>
          <a:lstStyle/>
          <a:p>
            <a:pPr>
              <a:lnSpc>
                <a:spcPct val="90000"/>
              </a:lnSpc>
            </a:pPr>
            <a:r>
              <a:rPr lang="en-US" altLang="en-US" b="1">
                <a:solidFill>
                  <a:srgbClr val="FF3300"/>
                </a:solidFill>
                <a:cs typeface="Times New Roman" panose="02020603050405020304" pitchFamily="18" charset="0"/>
              </a:rPr>
              <a:t>summary task</a:t>
            </a:r>
            <a:r>
              <a:rPr lang="en-US" altLang="en-US" b="1"/>
              <a:t>  A task that is made up of and summarizes the subtasks below it. In Microsoft Project, phases of project work are represented by summary tasks.</a:t>
            </a:r>
            <a:br>
              <a:rPr lang="en-US" altLang="en-US" b="1"/>
            </a:br>
            <a:endParaRPr lang="en-US" altLang="en-US" b="1"/>
          </a:p>
          <a:p>
            <a:pPr>
              <a:lnSpc>
                <a:spcPct val="90000"/>
              </a:lnSpc>
            </a:pPr>
            <a:r>
              <a:rPr lang="en-US" altLang="en-US" b="1">
                <a:solidFill>
                  <a:srgbClr val="FF3300"/>
                </a:solidFill>
                <a:cs typeface="Times New Roman" panose="02020603050405020304" pitchFamily="18" charset="0"/>
              </a:rPr>
              <a:t>Task ID</a:t>
            </a:r>
            <a:r>
              <a:rPr lang="en-US" altLang="en-US" b="1"/>
              <a:t>  A unique number that Microsoft Project assigns to each task in a project. In the Entry table, the Task ID appears in the far left column.</a:t>
            </a:r>
            <a:br>
              <a:rPr lang="en-US" altLang="en-US" b="1"/>
            </a:br>
            <a:endParaRPr lang="en-US" altLang="en-US" b="1"/>
          </a:p>
        </p:txBody>
      </p:sp>
      <p:sp>
        <p:nvSpPr>
          <p:cNvPr id="2" name="Star: 5 Points 1">
            <a:extLst>
              <a:ext uri="{FF2B5EF4-FFF2-40B4-BE49-F238E27FC236}">
                <a16:creationId xmlns:a16="http://schemas.microsoft.com/office/drawing/2014/main" id="{9DE56048-F577-0987-D715-727F9FF4D33C}"/>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227B3EB4-3A16-494E-BA04-E48B5A8746FD}"/>
              </a:ext>
            </a:extLst>
          </p:cNvPr>
          <p:cNvSpPr>
            <a:spLocks noGrp="1" noChangeArrowheads="1"/>
          </p:cNvSpPr>
          <p:nvPr>
            <p:ph type="title"/>
          </p:nvPr>
        </p:nvSpPr>
        <p:spPr/>
        <p:txBody>
          <a:bodyPr/>
          <a:lstStyle/>
          <a:p>
            <a:r>
              <a:rPr lang="en-US" altLang="en-US" sz="4800" b="1">
                <a:cs typeface="Times New Roman" panose="02020603050405020304" pitchFamily="18" charset="0"/>
              </a:rPr>
              <a:t>Chapter 2 Glossary</a:t>
            </a:r>
          </a:p>
        </p:txBody>
      </p:sp>
      <p:sp>
        <p:nvSpPr>
          <p:cNvPr id="142339" name="Rectangle 3">
            <a:extLst>
              <a:ext uri="{FF2B5EF4-FFF2-40B4-BE49-F238E27FC236}">
                <a16:creationId xmlns:a16="http://schemas.microsoft.com/office/drawing/2014/main" id="{B7022B45-12A1-4050-8DC0-1838687E627A}"/>
              </a:ext>
            </a:extLst>
          </p:cNvPr>
          <p:cNvSpPr>
            <a:spLocks noGrp="1" noChangeArrowheads="1"/>
          </p:cNvSpPr>
          <p:nvPr>
            <p:ph type="body" idx="1"/>
          </p:nvPr>
        </p:nvSpPr>
        <p:spPr/>
        <p:txBody>
          <a:bodyPr/>
          <a:lstStyle/>
          <a:p>
            <a:r>
              <a:rPr lang="en-US" altLang="en-US" b="1">
                <a:solidFill>
                  <a:srgbClr val="FF3300"/>
                </a:solidFill>
                <a:cs typeface="Times New Roman" panose="02020603050405020304" pitchFamily="18" charset="0"/>
              </a:rPr>
              <a:t>ToolTip  </a:t>
            </a:r>
            <a:r>
              <a:rPr lang="en-US" altLang="en-US" b="1">
                <a:cs typeface="Times New Roman" panose="02020603050405020304" pitchFamily="18" charset="0"/>
              </a:rPr>
              <a:t>A short description of an item on the screen, such as a toolbar button, that appears when you hover the mouse cursor over the item.</a:t>
            </a:r>
          </a:p>
          <a:p>
            <a:pPr>
              <a:buFont typeface="Wingdings" panose="05000000000000000000" pitchFamily="2" charset="2"/>
              <a:buNone/>
            </a:pPr>
            <a:endParaRPr lang="en-US" altLang="en-US" b="1">
              <a:solidFill>
                <a:srgbClr val="FF3300"/>
              </a:solidFill>
              <a:cs typeface="Times New Roman" panose="02020603050405020304" pitchFamily="18" charset="0"/>
            </a:endParaRPr>
          </a:p>
          <a:p>
            <a:r>
              <a:rPr lang="en-US" altLang="en-US" b="1">
                <a:solidFill>
                  <a:srgbClr val="FF3300"/>
                </a:solidFill>
                <a:cs typeface="Times New Roman" panose="02020603050405020304" pitchFamily="18" charset="0"/>
              </a:rPr>
              <a:t>Top-down planning</a:t>
            </a:r>
            <a:r>
              <a:rPr lang="en-US" altLang="en-US" b="1">
                <a:cs typeface="Times New Roman" panose="02020603050405020304" pitchFamily="18" charset="0"/>
              </a:rPr>
              <a:t>  Developing a project plan by identifying the highest-level phases or summary tasks before breaking them into lower-level components or subtasks.</a:t>
            </a:r>
            <a:endParaRPr lang="en-US" altLang="en-US" b="1"/>
          </a:p>
          <a:p>
            <a:endParaRPr lang="en-US" altLang="en-US"/>
          </a:p>
        </p:txBody>
      </p:sp>
      <p:sp>
        <p:nvSpPr>
          <p:cNvPr id="2" name="Star: 5 Points 1">
            <a:extLst>
              <a:ext uri="{FF2B5EF4-FFF2-40B4-BE49-F238E27FC236}">
                <a16:creationId xmlns:a16="http://schemas.microsoft.com/office/drawing/2014/main" id="{9C8F1934-E653-3550-4494-3948F301E90E}"/>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C940333-5426-447F-A138-D0B43610AE11}"/>
              </a:ext>
            </a:extLst>
          </p:cNvPr>
          <p:cNvSpPr>
            <a:spLocks noGrp="1" noChangeArrowheads="1"/>
          </p:cNvSpPr>
          <p:nvPr>
            <p:ph type="title"/>
          </p:nvPr>
        </p:nvSpPr>
        <p:spPr/>
        <p:txBody>
          <a:bodyPr/>
          <a:lstStyle/>
          <a:p>
            <a:r>
              <a:rPr lang="en-US" altLang="en-US" dirty="0"/>
              <a:t>Week One</a:t>
            </a:r>
          </a:p>
        </p:txBody>
      </p:sp>
      <p:sp>
        <p:nvSpPr>
          <p:cNvPr id="10243" name="Rectangle 3">
            <a:extLst>
              <a:ext uri="{FF2B5EF4-FFF2-40B4-BE49-F238E27FC236}">
                <a16:creationId xmlns:a16="http://schemas.microsoft.com/office/drawing/2014/main" id="{9A42BC27-E184-4BA5-B2FC-1FCB660BC854}"/>
              </a:ext>
            </a:extLst>
          </p:cNvPr>
          <p:cNvSpPr>
            <a:spLocks noGrp="1" noChangeArrowheads="1"/>
          </p:cNvSpPr>
          <p:nvPr>
            <p:ph type="body" idx="1"/>
          </p:nvPr>
        </p:nvSpPr>
        <p:spPr/>
        <p:txBody>
          <a:bodyPr/>
          <a:lstStyle/>
          <a:p>
            <a:pPr>
              <a:lnSpc>
                <a:spcPct val="90000"/>
              </a:lnSpc>
            </a:pPr>
            <a:r>
              <a:rPr lang="en-US" altLang="en-US" dirty="0"/>
              <a:t>You can set </a:t>
            </a:r>
            <a:r>
              <a:rPr lang="en-US" altLang="en-US" b="1" dirty="0">
                <a:solidFill>
                  <a:schemeClr val="accent2"/>
                </a:solidFill>
              </a:rPr>
              <a:t>dependencies</a:t>
            </a:r>
            <a:r>
              <a:rPr lang="en-US" altLang="en-US" dirty="0">
                <a:solidFill>
                  <a:schemeClr val="accent2"/>
                </a:solidFill>
              </a:rPr>
              <a:t> </a:t>
            </a:r>
            <a:r>
              <a:rPr lang="en-US" altLang="en-US" dirty="0"/>
              <a:t>in Microsoft Project.</a:t>
            </a:r>
          </a:p>
          <a:p>
            <a:pPr lvl="1">
              <a:lnSpc>
                <a:spcPct val="90000"/>
              </a:lnSpc>
            </a:pPr>
            <a:r>
              <a:rPr lang="en-US" altLang="en-US" dirty="0"/>
              <a:t>This task can’t start until another task starts.</a:t>
            </a:r>
          </a:p>
          <a:p>
            <a:pPr lvl="1">
              <a:lnSpc>
                <a:spcPct val="90000"/>
              </a:lnSpc>
            </a:pPr>
            <a:r>
              <a:rPr lang="en-US" altLang="en-US" dirty="0"/>
              <a:t>Or a task can’t start until another task ends.</a:t>
            </a:r>
          </a:p>
          <a:p>
            <a:pPr>
              <a:lnSpc>
                <a:spcPct val="90000"/>
              </a:lnSpc>
            </a:pPr>
            <a:r>
              <a:rPr lang="en-US" altLang="en-US" dirty="0"/>
              <a:t>You can also assign </a:t>
            </a:r>
            <a:r>
              <a:rPr lang="en-US" altLang="en-US" dirty="0">
                <a:solidFill>
                  <a:schemeClr val="accent2"/>
                </a:solidFill>
              </a:rPr>
              <a:t>resources</a:t>
            </a:r>
            <a:r>
              <a:rPr lang="en-US" altLang="en-US" dirty="0"/>
              <a:t> to tasks.</a:t>
            </a:r>
          </a:p>
          <a:p>
            <a:pPr lvl="1">
              <a:lnSpc>
                <a:spcPct val="90000"/>
              </a:lnSpc>
            </a:pPr>
            <a:r>
              <a:rPr lang="en-US" altLang="en-US" dirty="0"/>
              <a:t>So, who does what.</a:t>
            </a:r>
          </a:p>
          <a:p>
            <a:pPr lvl="1">
              <a:lnSpc>
                <a:spcPct val="90000"/>
              </a:lnSpc>
            </a:pPr>
            <a:r>
              <a:rPr lang="en-US" altLang="en-US" dirty="0"/>
              <a:t>Or, for equipment that you have a finite amount of, and you need to schedule it, you can tell with Microsoft Project if you’ve accidentally sent two film crews out at the same time, and you have only one camera.</a:t>
            </a:r>
          </a:p>
          <a:p>
            <a:pPr>
              <a:lnSpc>
                <a:spcPct val="90000"/>
              </a:lnSpc>
            </a:pPr>
            <a:endParaRPr lang="en-US" altLang="en-US" dirty="0"/>
          </a:p>
        </p:txBody>
      </p:sp>
      <p:sp>
        <p:nvSpPr>
          <p:cNvPr id="2" name="Star: 5 Points 1">
            <a:extLst>
              <a:ext uri="{FF2B5EF4-FFF2-40B4-BE49-F238E27FC236}">
                <a16:creationId xmlns:a16="http://schemas.microsoft.com/office/drawing/2014/main" id="{5FB585EA-92AB-BEB4-B411-2EC2FD7EB0C6}"/>
              </a:ext>
            </a:extLst>
          </p:cNvPr>
          <p:cNvSpPr/>
          <p:nvPr/>
        </p:nvSpPr>
        <p:spPr bwMode="auto">
          <a:xfrm>
            <a:off x="8305800" y="304800"/>
            <a:ext cx="685800" cy="6096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58A73F13-02F4-473A-87FA-DDB3DA7E8F30}"/>
              </a:ext>
            </a:extLst>
          </p:cNvPr>
          <p:cNvSpPr>
            <a:spLocks noGrp="1" noChangeArrowheads="1"/>
          </p:cNvSpPr>
          <p:nvPr>
            <p:ph type="title"/>
          </p:nvPr>
        </p:nvSpPr>
        <p:spPr/>
        <p:txBody>
          <a:bodyPr/>
          <a:lstStyle/>
          <a:p>
            <a:r>
              <a:rPr lang="en-US" altLang="en-US" sz="4000"/>
              <a:t>Week One: Microsoft Project Uses</a:t>
            </a:r>
          </a:p>
        </p:txBody>
      </p:sp>
      <p:sp>
        <p:nvSpPr>
          <p:cNvPr id="11267" name="Rectangle 3">
            <a:extLst>
              <a:ext uri="{FF2B5EF4-FFF2-40B4-BE49-F238E27FC236}">
                <a16:creationId xmlns:a16="http://schemas.microsoft.com/office/drawing/2014/main" id="{F9855754-B613-40B2-AB0A-6043FFF681EA}"/>
              </a:ext>
            </a:extLst>
          </p:cNvPr>
          <p:cNvSpPr>
            <a:spLocks noGrp="1" noChangeArrowheads="1"/>
          </p:cNvSpPr>
          <p:nvPr>
            <p:ph type="body" idx="1"/>
          </p:nvPr>
        </p:nvSpPr>
        <p:spPr/>
        <p:txBody>
          <a:bodyPr/>
          <a:lstStyle/>
          <a:p>
            <a:r>
              <a:rPr lang="en-US" altLang="en-US" sz="2800" dirty="0"/>
              <a:t>Costs</a:t>
            </a:r>
          </a:p>
          <a:p>
            <a:pPr lvl="1"/>
            <a:r>
              <a:rPr lang="en-US" altLang="en-US" sz="2400" dirty="0"/>
              <a:t>You can track:</a:t>
            </a:r>
          </a:p>
          <a:p>
            <a:pPr lvl="2"/>
            <a:r>
              <a:rPr lang="en-US" altLang="en-US" sz="2000" dirty="0"/>
              <a:t>Hourly costs for employees</a:t>
            </a:r>
          </a:p>
          <a:p>
            <a:pPr lvl="2"/>
            <a:r>
              <a:rPr lang="en-US" altLang="en-US" sz="2000" dirty="0"/>
              <a:t>Equipment rentals</a:t>
            </a:r>
          </a:p>
          <a:p>
            <a:pPr lvl="1"/>
            <a:r>
              <a:rPr lang="en-US" altLang="en-US" sz="2400" dirty="0"/>
              <a:t>And easily see what large chunks of your project will cost</a:t>
            </a:r>
          </a:p>
          <a:p>
            <a:r>
              <a:rPr lang="en-US" altLang="en-US" sz="2800" dirty="0"/>
              <a:t>You can also track </a:t>
            </a:r>
            <a:r>
              <a:rPr lang="en-US" altLang="en-US" sz="2800" dirty="0">
                <a:solidFill>
                  <a:schemeClr val="accent2"/>
                </a:solidFill>
              </a:rPr>
              <a:t>change</a:t>
            </a:r>
            <a:r>
              <a:rPr lang="en-US" altLang="en-US" sz="2800" dirty="0"/>
              <a:t> with Microsoft Project.</a:t>
            </a:r>
          </a:p>
          <a:p>
            <a:pPr lvl="1"/>
            <a:r>
              <a:rPr lang="en-US" altLang="en-US" sz="2400" dirty="0"/>
              <a:t>So, if someone wants a change that will delay a single task by only one day, but a lot of other tasks can’t start until it’s complete, Microsoft Project could automatically take into account the ripple effect, and show you your new completion date.</a:t>
            </a:r>
          </a:p>
        </p:txBody>
      </p:sp>
      <p:sp>
        <p:nvSpPr>
          <p:cNvPr id="2" name="Star: 5 Points 1">
            <a:extLst>
              <a:ext uri="{FF2B5EF4-FFF2-40B4-BE49-F238E27FC236}">
                <a16:creationId xmlns:a16="http://schemas.microsoft.com/office/drawing/2014/main" id="{41E15AAB-12A2-0717-5258-1CE2FBBB9D05}"/>
              </a:ext>
            </a:extLst>
          </p:cNvPr>
          <p:cNvSpPr/>
          <p:nvPr/>
        </p:nvSpPr>
        <p:spPr bwMode="auto">
          <a:xfrm>
            <a:off x="8305800" y="304800"/>
            <a:ext cx="685800" cy="6096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C869B2C7-425A-485F-A07D-F5FBE45874B3}"/>
              </a:ext>
            </a:extLst>
          </p:cNvPr>
          <p:cNvSpPr>
            <a:spLocks noGrp="1" noChangeArrowheads="1"/>
          </p:cNvSpPr>
          <p:nvPr>
            <p:ph type="title"/>
          </p:nvPr>
        </p:nvSpPr>
        <p:spPr/>
        <p:txBody>
          <a:bodyPr/>
          <a:lstStyle/>
          <a:p>
            <a:r>
              <a:rPr lang="en-US" altLang="en-US"/>
              <a:t>Week One: Getting Help</a:t>
            </a:r>
          </a:p>
        </p:txBody>
      </p:sp>
      <p:sp>
        <p:nvSpPr>
          <p:cNvPr id="12291" name="Rectangle 3">
            <a:extLst>
              <a:ext uri="{FF2B5EF4-FFF2-40B4-BE49-F238E27FC236}">
                <a16:creationId xmlns:a16="http://schemas.microsoft.com/office/drawing/2014/main" id="{0C4AC5A7-EC69-40C9-AAD4-D6A9F4660792}"/>
              </a:ext>
            </a:extLst>
          </p:cNvPr>
          <p:cNvSpPr>
            <a:spLocks noGrp="1" noChangeArrowheads="1"/>
          </p:cNvSpPr>
          <p:nvPr>
            <p:ph type="body" idx="1"/>
          </p:nvPr>
        </p:nvSpPr>
        <p:spPr/>
        <p:txBody>
          <a:bodyPr/>
          <a:lstStyle/>
          <a:p>
            <a:r>
              <a:rPr lang="en-US" altLang="en-US"/>
              <a:t>Tips for getting help with Microsoft Project</a:t>
            </a:r>
          </a:p>
          <a:p>
            <a:pPr lvl="1"/>
            <a:r>
              <a:rPr lang="en-US" altLang="en-US"/>
              <a:t>Microsoft.com has tips and tutorials</a:t>
            </a:r>
          </a:p>
          <a:p>
            <a:pPr lvl="2"/>
            <a:r>
              <a:rPr lang="en-US" altLang="en-US"/>
              <a:t>Go to </a:t>
            </a:r>
            <a:r>
              <a:rPr lang="en-US" altLang="en-US">
                <a:hlinkClick r:id="rId2"/>
              </a:rPr>
              <a:t>www.microsoft.com</a:t>
            </a:r>
            <a:r>
              <a:rPr lang="en-US" altLang="en-US"/>
              <a:t> and search for “Microsoft Project” to find the Project home page, as well as a free 60-day trial of the latest version.</a:t>
            </a:r>
          </a:p>
          <a:p>
            <a:pPr lvl="2"/>
            <a:r>
              <a:rPr lang="en-US" altLang="en-US"/>
              <a:t>The direct link for it:</a:t>
            </a:r>
            <a:br>
              <a:rPr lang="en-US" altLang="en-US"/>
            </a:br>
            <a:r>
              <a:rPr lang="en-US" altLang="en-US">
                <a:hlinkClick r:id="rId3"/>
              </a:rPr>
              <a:t>http://office.microsoft.com/en-us/project/FX100487771033.aspx</a:t>
            </a:r>
            <a:endParaRPr lang="en-US" altLang="en-US"/>
          </a:p>
          <a:p>
            <a:pPr lvl="1"/>
            <a:r>
              <a:rPr lang="en-US" altLang="en-US"/>
              <a:t>In Microsoft Project, under the Help menu, choose “Microsoft Office Project Help.” That opens up the Project Help window.</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a:extLst>
              <a:ext uri="{FF2B5EF4-FFF2-40B4-BE49-F238E27FC236}">
                <a16:creationId xmlns:a16="http://schemas.microsoft.com/office/drawing/2014/main" id="{CC4ED815-90E5-49B7-A55F-6DF4C800A8ED}"/>
              </a:ext>
            </a:extLst>
          </p:cNvPr>
          <p:cNvSpPr>
            <a:spLocks noGrp="1" noChangeArrowheads="1"/>
          </p:cNvSpPr>
          <p:nvPr>
            <p:ph type="title"/>
          </p:nvPr>
        </p:nvSpPr>
        <p:spPr/>
        <p:txBody>
          <a:bodyPr/>
          <a:lstStyle/>
          <a:p>
            <a:r>
              <a:rPr lang="en-US" altLang="en-US"/>
              <a:t>Week One: Getting Help</a:t>
            </a:r>
          </a:p>
        </p:txBody>
      </p:sp>
      <p:sp>
        <p:nvSpPr>
          <p:cNvPr id="13315" name="Rectangle 5">
            <a:extLst>
              <a:ext uri="{FF2B5EF4-FFF2-40B4-BE49-F238E27FC236}">
                <a16:creationId xmlns:a16="http://schemas.microsoft.com/office/drawing/2014/main" id="{D8C7A141-E45A-4342-91BB-2E28CBC79708}"/>
              </a:ext>
            </a:extLst>
          </p:cNvPr>
          <p:cNvSpPr>
            <a:spLocks noGrp="1" noChangeArrowheads="1"/>
          </p:cNvSpPr>
          <p:nvPr>
            <p:ph type="body" sz="half" idx="1"/>
          </p:nvPr>
        </p:nvSpPr>
        <p:spPr/>
        <p:txBody>
          <a:bodyPr/>
          <a:lstStyle/>
          <a:p>
            <a:r>
              <a:rPr lang="en-US" altLang="en-US" sz="2800"/>
              <a:t>The Project Help window</a:t>
            </a:r>
          </a:p>
        </p:txBody>
      </p:sp>
      <p:pic>
        <p:nvPicPr>
          <p:cNvPr id="13316" name="Picture 7">
            <a:extLst>
              <a:ext uri="{FF2B5EF4-FFF2-40B4-BE49-F238E27FC236}">
                <a16:creationId xmlns:a16="http://schemas.microsoft.com/office/drawing/2014/main" id="{F50F2B1F-5860-42D0-8699-1A3F6599D22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905375" y="1295400"/>
            <a:ext cx="3829050" cy="525780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B0A6B-F972-4B7D-9F32-7074C2CA338D}"/>
              </a:ext>
            </a:extLst>
          </p:cNvPr>
          <p:cNvSpPr>
            <a:spLocks noGrp="1"/>
          </p:cNvSpPr>
          <p:nvPr>
            <p:ph type="title"/>
          </p:nvPr>
        </p:nvSpPr>
        <p:spPr/>
        <p:txBody>
          <a:bodyPr/>
          <a:lstStyle/>
          <a:p>
            <a:r>
              <a:rPr lang="en-US" dirty="0"/>
              <a:t>Agenda - Weeks 1,2 – Course Outline</a:t>
            </a:r>
          </a:p>
        </p:txBody>
      </p:sp>
      <p:sp>
        <p:nvSpPr>
          <p:cNvPr id="3" name="Content Placeholder 2">
            <a:extLst>
              <a:ext uri="{FF2B5EF4-FFF2-40B4-BE49-F238E27FC236}">
                <a16:creationId xmlns:a16="http://schemas.microsoft.com/office/drawing/2014/main" id="{192C0274-121D-4C1E-B970-66A1E54282B1}"/>
              </a:ext>
            </a:extLst>
          </p:cNvPr>
          <p:cNvSpPr>
            <a:spLocks noGrp="1"/>
          </p:cNvSpPr>
          <p:nvPr>
            <p:ph idx="1"/>
          </p:nvPr>
        </p:nvSpPr>
        <p:spPr>
          <a:xfrm>
            <a:off x="1714500" y="2527102"/>
            <a:ext cx="5915025" cy="2694845"/>
          </a:xfrm>
        </p:spPr>
        <p:txBody>
          <a:bodyPr>
            <a:normAutofit lnSpcReduction="10000"/>
          </a:bodyPr>
          <a:lstStyle/>
          <a:p>
            <a:r>
              <a:rPr lang="en-US" sz="3375" dirty="0"/>
              <a:t>Attendance</a:t>
            </a:r>
          </a:p>
          <a:p>
            <a:r>
              <a:rPr lang="en-US" sz="3375" dirty="0"/>
              <a:t>Learning Outcomes</a:t>
            </a:r>
          </a:p>
          <a:p>
            <a:r>
              <a:rPr lang="en-US" sz="3375" strike="sngStrike" dirty="0"/>
              <a:t>Meet &amp; Greet</a:t>
            </a:r>
          </a:p>
          <a:p>
            <a:r>
              <a:rPr lang="en-US" sz="3375" dirty="0"/>
              <a:t>Housekeeping</a:t>
            </a:r>
          </a:p>
          <a:p>
            <a:r>
              <a:rPr lang="en-US" sz="3375" dirty="0"/>
              <a:t>Course Breakdown</a:t>
            </a:r>
          </a:p>
          <a:p>
            <a:pPr marL="0" indent="0">
              <a:buNone/>
            </a:pPr>
            <a:endParaRPr lang="en-US" sz="3375" dirty="0"/>
          </a:p>
        </p:txBody>
      </p:sp>
    </p:spTree>
    <p:custDataLst>
      <p:tags r:id="rId1"/>
    </p:custDataLst>
    <p:extLst>
      <p:ext uri="{BB962C8B-B14F-4D97-AF65-F5344CB8AC3E}">
        <p14:creationId xmlns:p14="http://schemas.microsoft.com/office/powerpoint/2010/main" val="552954653"/>
      </p:ext>
    </p:extLst>
  </p:cSld>
  <p:clrMapOvr>
    <a:masterClrMapping/>
  </p:clrMapOvr>
  <mc:AlternateContent xmlns:mc="http://schemas.openxmlformats.org/markup-compatibility/2006" xmlns:p14="http://schemas.microsoft.com/office/powerpoint/2010/main">
    <mc:Choice Requires="p14">
      <p:transition spd="slow" p14:dur="2000" advTm="15513"/>
    </mc:Choice>
    <mc:Fallback xmlns="">
      <p:transition spd="slow" advTm="155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21EB2B4E-15E9-4F46-8A52-56D0703D7050}"/>
              </a:ext>
            </a:extLst>
          </p:cNvPr>
          <p:cNvSpPr>
            <a:spLocks noGrp="1" noChangeArrowheads="1"/>
          </p:cNvSpPr>
          <p:nvPr>
            <p:ph type="title"/>
          </p:nvPr>
        </p:nvSpPr>
        <p:spPr/>
        <p:txBody>
          <a:bodyPr/>
          <a:lstStyle/>
          <a:p>
            <a:r>
              <a:rPr lang="en-US" altLang="en-US"/>
              <a:t>Week One: Getting Help</a:t>
            </a:r>
          </a:p>
        </p:txBody>
      </p:sp>
      <p:sp>
        <p:nvSpPr>
          <p:cNvPr id="14339" name="Rectangle 3">
            <a:extLst>
              <a:ext uri="{FF2B5EF4-FFF2-40B4-BE49-F238E27FC236}">
                <a16:creationId xmlns:a16="http://schemas.microsoft.com/office/drawing/2014/main" id="{7654D8E1-8C15-4A78-89C5-FE05F54E2FF5}"/>
              </a:ext>
            </a:extLst>
          </p:cNvPr>
          <p:cNvSpPr>
            <a:spLocks noGrp="1" noChangeArrowheads="1"/>
          </p:cNvSpPr>
          <p:nvPr>
            <p:ph type="body" idx="1"/>
          </p:nvPr>
        </p:nvSpPr>
        <p:spPr/>
        <p:txBody>
          <a:bodyPr/>
          <a:lstStyle/>
          <a:p>
            <a:r>
              <a:rPr lang="en-US" altLang="en-US"/>
              <a:t>You can also get this window by typing text in the search box, and hitting the enter key.</a:t>
            </a:r>
          </a:p>
          <a:p>
            <a:pPr>
              <a:buFont typeface="Wingdings" panose="05000000000000000000" pitchFamily="2" charset="2"/>
              <a:buNone/>
            </a:pPr>
            <a:endParaRPr lang="en-US" altLang="en-US"/>
          </a:p>
        </p:txBody>
      </p:sp>
      <p:pic>
        <p:nvPicPr>
          <p:cNvPr id="14340" name="Picture 4">
            <a:extLst>
              <a:ext uri="{FF2B5EF4-FFF2-40B4-BE49-F238E27FC236}">
                <a16:creationId xmlns:a16="http://schemas.microsoft.com/office/drawing/2014/main" id="{8CA0260D-C9DD-4BCF-9B11-301096EB9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667000"/>
            <a:ext cx="3963988"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4C2FBEC3-BDC1-4F8F-B1C5-4E7359D0DAA2}"/>
              </a:ext>
            </a:extLst>
          </p:cNvPr>
          <p:cNvSpPr>
            <a:spLocks noGrp="1" noChangeArrowheads="1"/>
          </p:cNvSpPr>
          <p:nvPr>
            <p:ph type="title"/>
          </p:nvPr>
        </p:nvSpPr>
        <p:spPr/>
        <p:txBody>
          <a:bodyPr/>
          <a:lstStyle/>
          <a:p>
            <a:r>
              <a:rPr lang="en-US" altLang="en-US"/>
              <a:t>Week One: Getting Help</a:t>
            </a:r>
          </a:p>
        </p:txBody>
      </p:sp>
      <p:sp>
        <p:nvSpPr>
          <p:cNvPr id="15363" name="Rectangle 3">
            <a:extLst>
              <a:ext uri="{FF2B5EF4-FFF2-40B4-BE49-F238E27FC236}">
                <a16:creationId xmlns:a16="http://schemas.microsoft.com/office/drawing/2014/main" id="{10C8C34C-EFE3-47B3-9AA2-CA4E9DB82901}"/>
              </a:ext>
            </a:extLst>
          </p:cNvPr>
          <p:cNvSpPr>
            <a:spLocks noGrp="1" noChangeArrowheads="1"/>
          </p:cNvSpPr>
          <p:nvPr>
            <p:ph type="body" idx="1"/>
          </p:nvPr>
        </p:nvSpPr>
        <p:spPr/>
        <p:txBody>
          <a:bodyPr/>
          <a:lstStyle/>
          <a:p>
            <a:r>
              <a:rPr lang="en-US" altLang="en-US"/>
              <a:t>Microsoft also has an extensive knowledgebase at:</a:t>
            </a:r>
          </a:p>
          <a:p>
            <a:pPr lvl="1"/>
            <a:r>
              <a:rPr lang="en-US" altLang="en-US">
                <a:hlinkClick r:id="rId2" action="ppaction://hlinkfile"/>
              </a:rPr>
              <a:t>support.microsoft.com</a:t>
            </a:r>
            <a:endParaRPr lang="en-US" altLang="en-US"/>
          </a:p>
          <a:p>
            <a:r>
              <a:rPr lang="en-US" altLang="en-US"/>
              <a:t>They also have Microsoft Product Support Services, at:</a:t>
            </a:r>
          </a:p>
          <a:p>
            <a:pPr lvl="1"/>
            <a:r>
              <a:rPr lang="en-US" altLang="en-US">
                <a:hlinkClick r:id="rId3" action="ppaction://hlinkfile"/>
              </a:rPr>
              <a:t>support.microsoft.com/gp/overview/</a:t>
            </a:r>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729DAB07-B250-4E84-9DDE-AB2EEC4F5E18}"/>
              </a:ext>
            </a:extLst>
          </p:cNvPr>
          <p:cNvSpPr>
            <a:spLocks noGrp="1" noChangeArrowheads="1"/>
          </p:cNvSpPr>
          <p:nvPr>
            <p:ph type="title"/>
          </p:nvPr>
        </p:nvSpPr>
        <p:spPr/>
        <p:txBody>
          <a:bodyPr/>
          <a:lstStyle/>
          <a:p>
            <a:r>
              <a:rPr lang="en-US" altLang="en-US"/>
              <a:t>Week One: Chapter One</a:t>
            </a:r>
          </a:p>
        </p:txBody>
      </p:sp>
      <p:sp>
        <p:nvSpPr>
          <p:cNvPr id="18435" name="Rectangle 3">
            <a:extLst>
              <a:ext uri="{FF2B5EF4-FFF2-40B4-BE49-F238E27FC236}">
                <a16:creationId xmlns:a16="http://schemas.microsoft.com/office/drawing/2014/main" id="{7EFF84E8-C0F7-4B0C-AF05-F7F6AB299DD2}"/>
              </a:ext>
            </a:extLst>
          </p:cNvPr>
          <p:cNvSpPr>
            <a:spLocks noGrp="1" noChangeArrowheads="1"/>
          </p:cNvSpPr>
          <p:nvPr>
            <p:ph type="body" idx="1"/>
          </p:nvPr>
        </p:nvSpPr>
        <p:spPr/>
        <p:txBody>
          <a:bodyPr/>
          <a:lstStyle/>
          <a:p>
            <a:r>
              <a:rPr lang="en-US" altLang="en-US"/>
              <a:t>Managing a simple project</a:t>
            </a:r>
          </a:p>
          <a:p>
            <a:pPr lvl="1"/>
            <a:r>
              <a:rPr lang="en-US" altLang="en-US"/>
              <a:t>Chapter one learning objectives</a:t>
            </a:r>
          </a:p>
          <a:p>
            <a:pPr lvl="2"/>
            <a:r>
              <a:rPr lang="en-US" altLang="en-US"/>
              <a:t>Start project standard, identify the major parts of the project window</a:t>
            </a:r>
          </a:p>
          <a:p>
            <a:pPr lvl="2"/>
            <a:r>
              <a:rPr lang="en-US" altLang="en-US"/>
              <a:t>Use views</a:t>
            </a:r>
          </a:p>
          <a:p>
            <a:pPr lvl="2"/>
            <a:r>
              <a:rPr lang="en-US" altLang="en-US"/>
              <a:t>Use reports</a:t>
            </a:r>
          </a:p>
          <a:p>
            <a:pPr lvl="2"/>
            <a:r>
              <a:rPr lang="en-US" altLang="en-US"/>
              <a:t>Create a project plan and enter a project start date.</a:t>
            </a:r>
          </a:p>
          <a:p>
            <a:pPr lvl="2"/>
            <a:r>
              <a:rPr lang="en-US" altLang="en-US"/>
              <a:t>Set the working and non-working time for a project.</a:t>
            </a:r>
          </a:p>
          <a:p>
            <a:pPr lvl="2"/>
            <a:r>
              <a:rPr lang="en-US" altLang="en-US"/>
              <a:t>Enter a project plan’s properties.</a:t>
            </a:r>
          </a:p>
          <a:p>
            <a:pPr lvl="2"/>
            <a:endParaRPr lang="en-US" altLang="en-US"/>
          </a:p>
          <a:p>
            <a:pPr lvl="1"/>
            <a:endParaRPr lang="en-US" altLang="en-US"/>
          </a:p>
        </p:txBody>
      </p:sp>
      <p:sp>
        <p:nvSpPr>
          <p:cNvPr id="2" name="Star: 5 Points 1">
            <a:extLst>
              <a:ext uri="{FF2B5EF4-FFF2-40B4-BE49-F238E27FC236}">
                <a16:creationId xmlns:a16="http://schemas.microsoft.com/office/drawing/2014/main" id="{BC5429BB-7A5F-9762-D0F4-EB79C5090A3A}"/>
              </a:ext>
            </a:extLst>
          </p:cNvPr>
          <p:cNvSpPr/>
          <p:nvPr/>
        </p:nvSpPr>
        <p:spPr bwMode="auto">
          <a:xfrm>
            <a:off x="8305800" y="304800"/>
            <a:ext cx="685800" cy="6096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32BC10E-B2CF-4041-AE10-9F3B70DBDC14}"/>
              </a:ext>
            </a:extLst>
          </p:cNvPr>
          <p:cNvSpPr>
            <a:spLocks noGrp="1" noChangeArrowheads="1"/>
          </p:cNvSpPr>
          <p:nvPr>
            <p:ph type="title"/>
          </p:nvPr>
        </p:nvSpPr>
        <p:spPr/>
        <p:txBody>
          <a:bodyPr/>
          <a:lstStyle/>
          <a:p>
            <a:r>
              <a:rPr lang="en-US" altLang="en-US"/>
              <a:t>Week One: Chapter One</a:t>
            </a:r>
          </a:p>
        </p:txBody>
      </p:sp>
      <p:sp>
        <p:nvSpPr>
          <p:cNvPr id="19459" name="Rectangle 3">
            <a:extLst>
              <a:ext uri="{FF2B5EF4-FFF2-40B4-BE49-F238E27FC236}">
                <a16:creationId xmlns:a16="http://schemas.microsoft.com/office/drawing/2014/main" id="{E5DF4AFA-C05A-4E40-B5A4-AABF4256E50A}"/>
              </a:ext>
            </a:extLst>
          </p:cNvPr>
          <p:cNvSpPr>
            <a:spLocks noGrp="1" noChangeArrowheads="1"/>
          </p:cNvSpPr>
          <p:nvPr>
            <p:ph type="body" idx="1"/>
          </p:nvPr>
        </p:nvSpPr>
        <p:spPr/>
        <p:txBody>
          <a:bodyPr/>
          <a:lstStyle/>
          <a:p>
            <a:pPr>
              <a:lnSpc>
                <a:spcPct val="90000"/>
              </a:lnSpc>
            </a:pPr>
            <a:r>
              <a:rPr lang="en-US" altLang="en-US"/>
              <a:t>Now, it’s important to consider that Microsoft Project is just a tool that can help you manage projects.  Before you can get started with Microsoft Project, you have to consider the following things about your project:</a:t>
            </a:r>
          </a:p>
          <a:p>
            <a:pPr lvl="1">
              <a:lnSpc>
                <a:spcPct val="90000"/>
              </a:lnSpc>
            </a:pPr>
            <a:r>
              <a:rPr lang="en-US" altLang="en-US"/>
              <a:t>Your task list.  What </a:t>
            </a:r>
            <a:r>
              <a:rPr lang="en-US" altLang="en-US">
                <a:solidFill>
                  <a:schemeClr val="accent2"/>
                </a:solidFill>
              </a:rPr>
              <a:t>tasks</a:t>
            </a:r>
            <a:r>
              <a:rPr lang="en-US" altLang="en-US"/>
              <a:t> must be performed?  In what </a:t>
            </a:r>
            <a:r>
              <a:rPr lang="en-US" altLang="en-US">
                <a:solidFill>
                  <a:schemeClr val="accent2"/>
                </a:solidFill>
              </a:rPr>
              <a:t>order</a:t>
            </a:r>
            <a:r>
              <a:rPr lang="en-US" altLang="en-US"/>
              <a:t>?</a:t>
            </a:r>
          </a:p>
          <a:p>
            <a:pPr lvl="1">
              <a:lnSpc>
                <a:spcPct val="90000"/>
              </a:lnSpc>
            </a:pPr>
            <a:r>
              <a:rPr lang="en-US" altLang="en-US"/>
              <a:t>Anything that’s not in scope is out of scope.  Anything that’s not on your task list </a:t>
            </a:r>
            <a:r>
              <a:rPr lang="en-US" altLang="en-US" b="1" i="1">
                <a:solidFill>
                  <a:srgbClr val="C65D2E"/>
                </a:solidFill>
              </a:rPr>
              <a:t>will</a:t>
            </a:r>
            <a:r>
              <a:rPr lang="en-US" altLang="en-US"/>
              <a:t> be forgotten.</a:t>
            </a:r>
          </a:p>
        </p:txBody>
      </p:sp>
      <p:sp>
        <p:nvSpPr>
          <p:cNvPr id="2" name="Star: 5 Points 1">
            <a:extLst>
              <a:ext uri="{FF2B5EF4-FFF2-40B4-BE49-F238E27FC236}">
                <a16:creationId xmlns:a16="http://schemas.microsoft.com/office/drawing/2014/main" id="{B81FD1B0-629A-88DA-C018-4659941D5E7A}"/>
              </a:ext>
            </a:extLst>
          </p:cNvPr>
          <p:cNvSpPr/>
          <p:nvPr/>
        </p:nvSpPr>
        <p:spPr bwMode="auto">
          <a:xfrm>
            <a:off x="8305800" y="304800"/>
            <a:ext cx="685800" cy="6096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7ADD8AA-207A-414F-91F3-A89AC575737C}"/>
              </a:ext>
            </a:extLst>
          </p:cNvPr>
          <p:cNvSpPr>
            <a:spLocks noGrp="1" noChangeArrowheads="1"/>
          </p:cNvSpPr>
          <p:nvPr>
            <p:ph type="title"/>
          </p:nvPr>
        </p:nvSpPr>
        <p:spPr/>
        <p:txBody>
          <a:bodyPr/>
          <a:lstStyle/>
          <a:p>
            <a:r>
              <a:rPr lang="en-US" altLang="en-US"/>
              <a:t>Week One: Chapter One</a:t>
            </a:r>
          </a:p>
        </p:txBody>
      </p:sp>
      <p:sp>
        <p:nvSpPr>
          <p:cNvPr id="20483" name="Rectangle 3">
            <a:extLst>
              <a:ext uri="{FF2B5EF4-FFF2-40B4-BE49-F238E27FC236}">
                <a16:creationId xmlns:a16="http://schemas.microsoft.com/office/drawing/2014/main" id="{57336693-A543-4A77-8461-EC98A397B8A8}"/>
              </a:ext>
            </a:extLst>
          </p:cNvPr>
          <p:cNvSpPr>
            <a:spLocks noGrp="1" noChangeArrowheads="1"/>
          </p:cNvSpPr>
          <p:nvPr>
            <p:ph type="body" idx="1"/>
          </p:nvPr>
        </p:nvSpPr>
        <p:spPr/>
        <p:txBody>
          <a:bodyPr/>
          <a:lstStyle/>
          <a:p>
            <a:r>
              <a:rPr lang="en-US" altLang="en-US"/>
              <a:t>When should your tasks be performed?</a:t>
            </a:r>
          </a:p>
          <a:p>
            <a:pPr lvl="1"/>
            <a:r>
              <a:rPr lang="en-US" altLang="en-US">
                <a:solidFill>
                  <a:schemeClr val="accent2"/>
                </a:solidFill>
              </a:rPr>
              <a:t>When</a:t>
            </a:r>
            <a:r>
              <a:rPr lang="en-US" altLang="en-US"/>
              <a:t> and in what order are not necessarily the same.  Dependencies.</a:t>
            </a:r>
          </a:p>
          <a:p>
            <a:pPr lvl="1"/>
            <a:r>
              <a:rPr lang="en-US" altLang="en-US">
                <a:solidFill>
                  <a:schemeClr val="accent2"/>
                </a:solidFill>
              </a:rPr>
              <a:t>Who</a:t>
            </a:r>
            <a:r>
              <a:rPr lang="en-US" altLang="en-US"/>
              <a:t> will complete the tasks?</a:t>
            </a:r>
          </a:p>
          <a:p>
            <a:pPr lvl="1"/>
            <a:r>
              <a:rPr lang="en-US" altLang="en-US"/>
              <a:t>How much will it </a:t>
            </a:r>
            <a:r>
              <a:rPr lang="en-US" altLang="en-US">
                <a:solidFill>
                  <a:schemeClr val="accent2"/>
                </a:solidFill>
              </a:rPr>
              <a:t>cost</a:t>
            </a:r>
            <a:r>
              <a:rPr lang="en-US" altLang="en-US"/>
              <a:t>?</a:t>
            </a:r>
          </a:p>
          <a:p>
            <a:pPr lvl="1"/>
            <a:endParaRPr lang="en-US" altLang="en-US"/>
          </a:p>
          <a:p>
            <a:pPr lvl="1"/>
            <a:endParaRPr lang="en-US" altLang="en-US"/>
          </a:p>
        </p:txBody>
      </p:sp>
      <p:sp>
        <p:nvSpPr>
          <p:cNvPr id="2" name="Star: 5 Points 1">
            <a:extLst>
              <a:ext uri="{FF2B5EF4-FFF2-40B4-BE49-F238E27FC236}">
                <a16:creationId xmlns:a16="http://schemas.microsoft.com/office/drawing/2014/main" id="{8CA71C8D-BE9E-CC6C-C40E-BBFBAFE3E9A6}"/>
              </a:ext>
            </a:extLst>
          </p:cNvPr>
          <p:cNvSpPr/>
          <p:nvPr/>
        </p:nvSpPr>
        <p:spPr bwMode="auto">
          <a:xfrm>
            <a:off x="8305800" y="304800"/>
            <a:ext cx="685800" cy="6096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546D5F6-DB43-45DB-8063-7675F71B9873}"/>
              </a:ext>
            </a:extLst>
          </p:cNvPr>
          <p:cNvSpPr>
            <a:spLocks noGrp="1" noChangeArrowheads="1"/>
          </p:cNvSpPr>
          <p:nvPr>
            <p:ph type="title"/>
          </p:nvPr>
        </p:nvSpPr>
        <p:spPr/>
        <p:txBody>
          <a:bodyPr/>
          <a:lstStyle/>
          <a:p>
            <a:r>
              <a:rPr lang="en-US" altLang="en-US"/>
              <a:t>Week One: Appendix A</a:t>
            </a:r>
          </a:p>
        </p:txBody>
      </p:sp>
      <p:sp>
        <p:nvSpPr>
          <p:cNvPr id="21507" name="Rectangle 3">
            <a:extLst>
              <a:ext uri="{FF2B5EF4-FFF2-40B4-BE49-F238E27FC236}">
                <a16:creationId xmlns:a16="http://schemas.microsoft.com/office/drawing/2014/main" id="{90D73EA2-781E-4555-8D85-FF5585E71ACC}"/>
              </a:ext>
            </a:extLst>
          </p:cNvPr>
          <p:cNvSpPr>
            <a:spLocks noGrp="1" noChangeArrowheads="1"/>
          </p:cNvSpPr>
          <p:nvPr>
            <p:ph type="body" idx="1"/>
          </p:nvPr>
        </p:nvSpPr>
        <p:spPr/>
        <p:txBody>
          <a:bodyPr/>
          <a:lstStyle/>
          <a:p>
            <a:pPr>
              <a:lnSpc>
                <a:spcPct val="90000"/>
              </a:lnSpc>
            </a:pPr>
            <a:r>
              <a:rPr lang="en-US" altLang="en-US" dirty="0"/>
              <a:t>Let’s digress into Appendix A, “A Short Course on Project Management.”</a:t>
            </a:r>
          </a:p>
          <a:p>
            <a:pPr lvl="1">
              <a:lnSpc>
                <a:spcPct val="90000"/>
              </a:lnSpc>
            </a:pPr>
            <a:r>
              <a:rPr lang="en-US" altLang="en-US" dirty="0"/>
              <a:t>The PIMBOK’s definition of a project:</a:t>
            </a:r>
          </a:p>
          <a:p>
            <a:pPr lvl="2">
              <a:lnSpc>
                <a:spcPct val="90000"/>
              </a:lnSpc>
            </a:pPr>
            <a:r>
              <a:rPr lang="en-US" altLang="en-US" dirty="0"/>
              <a:t>“A temporary endeavor undertaken to create a unique product or service.”</a:t>
            </a:r>
          </a:p>
          <a:p>
            <a:pPr lvl="1">
              <a:lnSpc>
                <a:spcPct val="90000"/>
              </a:lnSpc>
            </a:pPr>
            <a:r>
              <a:rPr lang="en-US" altLang="en-US" dirty="0"/>
              <a:t>It could be a week, it could be a year.</a:t>
            </a:r>
          </a:p>
          <a:p>
            <a:pPr lvl="1">
              <a:lnSpc>
                <a:spcPct val="90000"/>
              </a:lnSpc>
            </a:pPr>
            <a:r>
              <a:rPr lang="en-US" altLang="en-US" dirty="0"/>
              <a:t>It has to have an end date, even if the end date is flexible, or unknown.</a:t>
            </a:r>
          </a:p>
          <a:p>
            <a:pPr lvl="1">
              <a:lnSpc>
                <a:spcPct val="90000"/>
              </a:lnSpc>
            </a:pPr>
            <a:r>
              <a:rPr lang="en-US" altLang="en-US" dirty="0">
                <a:solidFill>
                  <a:schemeClr val="accent2"/>
                </a:solidFill>
              </a:rPr>
              <a:t>Resources</a:t>
            </a:r>
            <a:r>
              <a:rPr lang="en-US" altLang="en-US" dirty="0"/>
              <a:t>, such as equipment and people, need to do work.</a:t>
            </a:r>
          </a:p>
          <a:p>
            <a:pPr lvl="1">
              <a:lnSpc>
                <a:spcPct val="90000"/>
              </a:lnSpc>
            </a:pPr>
            <a:r>
              <a:rPr lang="en-US" altLang="en-US" dirty="0"/>
              <a:t>They require planning, rather than being spontaneous endeavors.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rPr>
              <a:t>Business Decision-making</a:t>
            </a:r>
            <a:endParaRPr lang="en-US" dirty="0">
              <a:solidFill>
                <a:schemeClr val="tx1"/>
              </a:solidFill>
            </a:endParaRPr>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All projects have in common that they are trying to accomplish </a:t>
            </a:r>
            <a:r>
              <a:rPr lang="en-US" b="1" dirty="0"/>
              <a:t>something</a:t>
            </a:r>
          </a:p>
          <a:p>
            <a:pPr>
              <a:buFont typeface="Arial" panose="020B0604020202020204" pitchFamily="34" charset="0"/>
              <a:buChar char="•"/>
            </a:pPr>
            <a:endParaRPr lang="en-US" b="1" dirty="0"/>
          </a:p>
          <a:p>
            <a:pPr>
              <a:buFont typeface="Arial" panose="020B0604020202020204" pitchFamily="34" charset="0"/>
              <a:buChar char="•"/>
            </a:pPr>
            <a:r>
              <a:rPr lang="en-US" dirty="0"/>
              <a:t>Either create a product, deliver a service, make a decision, offer information…</a:t>
            </a:r>
          </a:p>
          <a:p>
            <a:pPr>
              <a:buFont typeface="Arial" panose="020B0604020202020204" pitchFamily="34" charset="0"/>
              <a:buChar char="•"/>
            </a:pPr>
            <a:endParaRPr lang="en-US" dirty="0"/>
          </a:p>
          <a:p>
            <a:pPr>
              <a:buFont typeface="Arial" panose="020B0604020202020204" pitchFamily="34" charset="0"/>
              <a:buChar char="•"/>
            </a:pPr>
            <a:r>
              <a:rPr lang="en-US" dirty="0"/>
              <a:t>This is typically accomplished by breaking down a complex problem into smaller steps that are each easier to solve</a:t>
            </a:r>
          </a:p>
        </p:txBody>
      </p:sp>
      <p:sp>
        <p:nvSpPr>
          <p:cNvPr id="4" name="Star: 5 Points 3">
            <a:extLst>
              <a:ext uri="{FF2B5EF4-FFF2-40B4-BE49-F238E27FC236}">
                <a16:creationId xmlns:a16="http://schemas.microsoft.com/office/drawing/2014/main" id="{60FD5F8A-9E25-8CA4-3B1B-30A499128937}"/>
              </a:ext>
            </a:extLst>
          </p:cNvPr>
          <p:cNvSpPr/>
          <p:nvPr/>
        </p:nvSpPr>
        <p:spPr bwMode="auto">
          <a:xfrm>
            <a:off x="8305800" y="304800"/>
            <a:ext cx="685800" cy="6096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3175670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rPr>
              <a:t>Business Decision-making</a:t>
            </a:r>
            <a:endParaRPr lang="en-US" dirty="0">
              <a:solidFill>
                <a:schemeClr val="tx1"/>
              </a:solidFill>
            </a:endParaRPr>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All steps, regardless of size, require informational and analytics supports</a:t>
            </a:r>
          </a:p>
          <a:p>
            <a:pPr>
              <a:buFont typeface="Arial" panose="020B0604020202020204" pitchFamily="34" charset="0"/>
              <a:buChar char="•"/>
            </a:pPr>
            <a:r>
              <a:rPr lang="en-US" dirty="0"/>
              <a:t>BI systems rely on some form of Data Warehousing to fuel insight and supporting managerial decision-making</a:t>
            </a:r>
          </a:p>
          <a:p>
            <a:pPr>
              <a:buFont typeface="Arial" panose="020B0604020202020204" pitchFamily="34" charset="0"/>
              <a:buChar char="•"/>
            </a:pPr>
            <a:r>
              <a:rPr lang="en-US" dirty="0"/>
              <a:t>Business Information falls under: </a:t>
            </a:r>
          </a:p>
          <a:p>
            <a:pPr marL="0" indent="0">
              <a:buNone/>
            </a:pPr>
            <a:r>
              <a:rPr lang="en-US" dirty="0"/>
              <a:t>	descriptive: the problem’s </a:t>
            </a:r>
            <a:r>
              <a:rPr lang="en-US" i="1" dirty="0"/>
              <a:t>what is/was</a:t>
            </a:r>
            <a:endParaRPr lang="en-US" dirty="0"/>
          </a:p>
          <a:p>
            <a:pPr marL="0" indent="0">
              <a:buNone/>
            </a:pPr>
            <a:r>
              <a:rPr lang="en-US" dirty="0"/>
              <a:t>	predictive: “” </a:t>
            </a:r>
            <a:r>
              <a:rPr lang="en-US" i="1" dirty="0"/>
              <a:t>what will/would</a:t>
            </a:r>
            <a:endParaRPr lang="en-US" dirty="0"/>
          </a:p>
          <a:p>
            <a:pPr marL="0" indent="0">
              <a:buNone/>
            </a:pPr>
            <a:r>
              <a:rPr lang="en-US" dirty="0"/>
              <a:t>	prescriptive: </a:t>
            </a:r>
            <a:r>
              <a:rPr lang="en-US" i="1" dirty="0"/>
              <a:t>what needs/should be done</a:t>
            </a:r>
            <a:r>
              <a:rPr lang="en-US" dirty="0"/>
              <a:t> </a:t>
            </a:r>
          </a:p>
        </p:txBody>
      </p:sp>
      <p:sp>
        <p:nvSpPr>
          <p:cNvPr id="4" name="Star: 5 Points 3">
            <a:extLst>
              <a:ext uri="{FF2B5EF4-FFF2-40B4-BE49-F238E27FC236}">
                <a16:creationId xmlns:a16="http://schemas.microsoft.com/office/drawing/2014/main" id="{60FD5F8A-9E25-8CA4-3B1B-30A499128937}"/>
              </a:ext>
            </a:extLst>
          </p:cNvPr>
          <p:cNvSpPr/>
          <p:nvPr/>
        </p:nvSpPr>
        <p:spPr bwMode="auto">
          <a:xfrm>
            <a:off x="8305800" y="304800"/>
            <a:ext cx="685800" cy="6096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1122097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rPr>
              <a:t>Stakeholders</a:t>
            </a:r>
            <a:endParaRPr lang="en-US" dirty="0">
              <a:solidFill>
                <a:schemeClr val="tx1"/>
              </a:solidFill>
            </a:endParaRPr>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Stakeholders are anyone/thing connected to the project whose considerations are important to outcomes, methods, successes</a:t>
            </a:r>
          </a:p>
          <a:p>
            <a:pPr>
              <a:buFont typeface="Arial" panose="020B0604020202020204" pitchFamily="34" charset="0"/>
              <a:buChar char="•"/>
            </a:pPr>
            <a:r>
              <a:rPr lang="en-US" dirty="0"/>
              <a:t>A stakeholder can be a person:</a:t>
            </a:r>
          </a:p>
          <a:p>
            <a:pPr marL="457200" lvl="1" indent="0">
              <a:buNone/>
            </a:pPr>
            <a:r>
              <a:rPr lang="en-US" dirty="0"/>
              <a:t>shareholder, CEO, employee, community member…(in AI: end-users, data scientists, 				developers)</a:t>
            </a:r>
          </a:p>
          <a:p>
            <a:pPr>
              <a:buFont typeface="Arial" panose="020B0604020202020204" pitchFamily="34" charset="0"/>
              <a:buChar char="•"/>
            </a:pPr>
            <a:r>
              <a:rPr lang="en-US" dirty="0"/>
              <a:t>A stakeholder can be an entity:</a:t>
            </a:r>
          </a:p>
          <a:p>
            <a:pPr marL="457200" lvl="1" indent="0">
              <a:buNone/>
            </a:pPr>
            <a:r>
              <a:rPr lang="en-US" dirty="0"/>
              <a:t>governmental body (e.g. EPA), another business (B2B), trade association… (in AI GDPR)</a:t>
            </a:r>
          </a:p>
          <a:p>
            <a:pPr marL="457200" lvl="1" indent="0">
              <a:buNone/>
            </a:pPr>
            <a:endParaRPr lang="en-US" dirty="0"/>
          </a:p>
        </p:txBody>
      </p:sp>
      <p:sp>
        <p:nvSpPr>
          <p:cNvPr id="4" name="Star: 5 Points 3">
            <a:extLst>
              <a:ext uri="{FF2B5EF4-FFF2-40B4-BE49-F238E27FC236}">
                <a16:creationId xmlns:a16="http://schemas.microsoft.com/office/drawing/2014/main" id="{60FD5F8A-9E25-8CA4-3B1B-30A499128937}"/>
              </a:ext>
            </a:extLst>
          </p:cNvPr>
          <p:cNvSpPr/>
          <p:nvPr/>
        </p:nvSpPr>
        <p:spPr bwMode="auto">
          <a:xfrm>
            <a:off x="8305800" y="304800"/>
            <a:ext cx="685800" cy="6096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3602272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rPr>
              <a:t>Stakeholders</a:t>
            </a:r>
            <a:endParaRPr lang="en-US" dirty="0">
              <a:solidFill>
                <a:schemeClr val="tx1"/>
              </a:solidFill>
            </a:endParaRPr>
          </a:p>
        </p:txBody>
      </p:sp>
      <p:sp>
        <p:nvSpPr>
          <p:cNvPr id="3" name="Content Placeholder 2"/>
          <p:cNvSpPr>
            <a:spLocks noGrp="1"/>
          </p:cNvSpPr>
          <p:nvPr>
            <p:ph idx="1"/>
          </p:nvPr>
        </p:nvSpPr>
        <p:spPr>
          <a:xfrm>
            <a:off x="76200" y="1295400"/>
            <a:ext cx="9067800" cy="5257800"/>
          </a:xfrm>
        </p:spPr>
        <p:txBody>
          <a:bodyPr/>
          <a:lstStyle/>
          <a:p>
            <a:pPr>
              <a:buFont typeface="Arial" panose="020B0604020202020204" pitchFamily="34" charset="0"/>
              <a:buChar char="•"/>
            </a:pPr>
            <a:r>
              <a:rPr lang="en-US" sz="2800" dirty="0"/>
              <a:t>Stakeholders have concerns over the project, company, outcomes…</a:t>
            </a:r>
          </a:p>
          <a:p>
            <a:pPr marL="0" indent="0">
              <a:buNone/>
            </a:pPr>
            <a:r>
              <a:rPr lang="en-US" sz="2800" dirty="0"/>
              <a:t>	</a:t>
            </a:r>
            <a:r>
              <a:rPr lang="en-US" sz="2400" dirty="0"/>
              <a:t>e.g. budgets, compliance (e.g. tax laws), impacts (e.g. 	pollution concerns)…</a:t>
            </a:r>
          </a:p>
          <a:p>
            <a:pPr marL="0" indent="0">
              <a:buNone/>
            </a:pPr>
            <a:endParaRPr lang="en-US" sz="2800" dirty="0"/>
          </a:p>
          <a:p>
            <a:pPr>
              <a:buFont typeface="Arial" panose="020B0604020202020204" pitchFamily="34" charset="0"/>
              <a:buChar char="•"/>
            </a:pPr>
            <a:r>
              <a:rPr lang="en-US" sz="2800" dirty="0"/>
              <a:t>Expectations can be aligned (common desire) or non-aligned (competing or unrelated)…</a:t>
            </a:r>
          </a:p>
          <a:p>
            <a:pPr marL="0" indent="0">
              <a:buNone/>
            </a:pPr>
            <a:r>
              <a:rPr lang="en-US" sz="2800" dirty="0"/>
              <a:t>	</a:t>
            </a:r>
            <a:r>
              <a:rPr lang="en-US" sz="2400" dirty="0"/>
              <a:t>e.g. saving on budget will help the company and the 		client if the savings are split between profit and savings</a:t>
            </a:r>
          </a:p>
          <a:p>
            <a:pPr marL="0" indent="0">
              <a:buNone/>
            </a:pPr>
            <a:r>
              <a:rPr lang="en-US" sz="2400" dirty="0"/>
              <a:t>	e.g. saving on budget might increase company profit but 	not affect client tax burden</a:t>
            </a:r>
          </a:p>
          <a:p>
            <a:pPr marL="0" indent="0">
              <a:buNone/>
            </a:pPr>
            <a:r>
              <a:rPr lang="en-US" sz="2400" dirty="0"/>
              <a:t>	e.g. saving budget may decrease government tax revenue </a:t>
            </a:r>
          </a:p>
        </p:txBody>
      </p:sp>
      <p:sp>
        <p:nvSpPr>
          <p:cNvPr id="4" name="Star: 5 Points 3">
            <a:extLst>
              <a:ext uri="{FF2B5EF4-FFF2-40B4-BE49-F238E27FC236}">
                <a16:creationId xmlns:a16="http://schemas.microsoft.com/office/drawing/2014/main" id="{B4251388-ED47-20DA-8C67-4AC66178C5D2}"/>
              </a:ext>
            </a:extLst>
          </p:cNvPr>
          <p:cNvSpPr/>
          <p:nvPr/>
        </p:nvSpPr>
        <p:spPr bwMode="auto">
          <a:xfrm>
            <a:off x="8305800" y="304800"/>
            <a:ext cx="685800" cy="6096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451649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B0A6B-F972-4B7D-9F32-7074C2CA338D}"/>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192C0274-121D-4C1E-B970-66A1E54282B1}"/>
              </a:ext>
            </a:extLst>
          </p:cNvPr>
          <p:cNvSpPr>
            <a:spLocks noGrp="1"/>
          </p:cNvSpPr>
          <p:nvPr>
            <p:ph idx="1"/>
          </p:nvPr>
        </p:nvSpPr>
        <p:spPr>
          <a:xfrm>
            <a:off x="628650" y="1931239"/>
            <a:ext cx="8515350" cy="3972464"/>
          </a:xfrm>
        </p:spPr>
        <p:txBody>
          <a:bodyPr>
            <a:noAutofit/>
          </a:bodyPr>
          <a:lstStyle/>
          <a:p>
            <a:pPr>
              <a:lnSpc>
                <a:spcPct val="110000"/>
              </a:lnSpc>
              <a:spcBef>
                <a:spcPct val="0"/>
              </a:spcBef>
            </a:pPr>
            <a:r>
              <a:rPr lang="en-US" altLang="en-US" sz="3000" dirty="0"/>
              <a:t>Understand the goal of this course</a:t>
            </a:r>
          </a:p>
          <a:p>
            <a:pPr>
              <a:lnSpc>
                <a:spcPct val="110000"/>
              </a:lnSpc>
              <a:spcBef>
                <a:spcPct val="0"/>
              </a:spcBef>
            </a:pPr>
            <a:r>
              <a:rPr lang="en-US" altLang="en-US" sz="3000" dirty="0"/>
              <a:t>Understand the importance of project management</a:t>
            </a:r>
          </a:p>
          <a:p>
            <a:pPr>
              <a:lnSpc>
                <a:spcPct val="110000"/>
              </a:lnSpc>
              <a:spcBef>
                <a:spcPct val="0"/>
              </a:spcBef>
            </a:pPr>
            <a:r>
              <a:rPr lang="en-US" altLang="en-US" sz="3000" dirty="0"/>
              <a:t>Learn to work in Teams</a:t>
            </a:r>
          </a:p>
          <a:p>
            <a:pPr>
              <a:lnSpc>
                <a:spcPct val="110000"/>
              </a:lnSpc>
              <a:spcBef>
                <a:spcPct val="0"/>
              </a:spcBef>
            </a:pPr>
            <a:r>
              <a:rPr lang="en-US" altLang="en-US" sz="3000" dirty="0"/>
              <a:t>Be able to track projects</a:t>
            </a:r>
          </a:p>
          <a:p>
            <a:pPr>
              <a:lnSpc>
                <a:spcPct val="110000"/>
              </a:lnSpc>
              <a:spcBef>
                <a:spcPct val="0"/>
              </a:spcBef>
            </a:pPr>
            <a:r>
              <a:rPr lang="en-US" altLang="en-US" sz="3000" dirty="0"/>
              <a:t>Be able to communicate in a team</a:t>
            </a:r>
          </a:p>
        </p:txBody>
      </p:sp>
    </p:spTree>
    <p:custDataLst>
      <p:tags r:id="rId1"/>
    </p:custDataLst>
    <p:extLst>
      <p:ext uri="{BB962C8B-B14F-4D97-AF65-F5344CB8AC3E}">
        <p14:creationId xmlns:p14="http://schemas.microsoft.com/office/powerpoint/2010/main" val="279352623"/>
      </p:ext>
    </p:extLst>
  </p:cSld>
  <p:clrMapOvr>
    <a:masterClrMapping/>
  </p:clrMapOvr>
  <mc:AlternateContent xmlns:mc="http://schemas.openxmlformats.org/markup-compatibility/2006" xmlns:p14="http://schemas.microsoft.com/office/powerpoint/2010/main">
    <mc:Choice Requires="p14">
      <p:transition spd="slow" p14:dur="2000" advTm="27136"/>
    </mc:Choice>
    <mc:Fallback xmlns="">
      <p:transition spd="slow" advTm="271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rPr>
              <a:t>Stakeholders</a:t>
            </a:r>
            <a:endParaRPr lang="en-US" dirty="0">
              <a:solidFill>
                <a:schemeClr val="tx1"/>
              </a:solidFill>
            </a:endParaRPr>
          </a:p>
        </p:txBody>
      </p:sp>
      <p:sp>
        <p:nvSpPr>
          <p:cNvPr id="3" name="Content Placeholder 2"/>
          <p:cNvSpPr>
            <a:spLocks noGrp="1"/>
          </p:cNvSpPr>
          <p:nvPr>
            <p:ph idx="1"/>
          </p:nvPr>
        </p:nvSpPr>
        <p:spPr>
          <a:xfrm>
            <a:off x="76200" y="1295400"/>
            <a:ext cx="9067800" cy="5257800"/>
          </a:xfrm>
        </p:spPr>
        <p:txBody>
          <a:bodyPr/>
          <a:lstStyle/>
          <a:p>
            <a:pPr>
              <a:buFont typeface="Arial" panose="020B0604020202020204" pitchFamily="34" charset="0"/>
              <a:buChar char="•"/>
            </a:pPr>
            <a:r>
              <a:rPr lang="en-US" dirty="0"/>
              <a:t>Stakeholders are not all equal</a:t>
            </a:r>
          </a:p>
          <a:p>
            <a:pPr marL="457200" lvl="1" indent="0">
              <a:buNone/>
            </a:pPr>
            <a:r>
              <a:rPr lang="en-US" dirty="0"/>
              <a:t>Some have greater influence on the project </a:t>
            </a:r>
          </a:p>
          <a:p>
            <a:pPr marL="457200" lvl="1" indent="0">
              <a:buNone/>
            </a:pPr>
            <a:r>
              <a:rPr lang="en-US" dirty="0"/>
              <a:t>e.g. GDPR &gt; CEO &gt; Data Scientist </a:t>
            </a:r>
          </a:p>
          <a:p>
            <a:pPr marL="457200" lvl="1" indent="0">
              <a:buNone/>
            </a:pPr>
            <a:endParaRPr lang="en-US" dirty="0"/>
          </a:p>
          <a:p>
            <a:pPr marL="457200" lvl="1" indent="0">
              <a:buNone/>
            </a:pPr>
            <a:r>
              <a:rPr lang="en-US" dirty="0"/>
              <a:t>Some may impact the project differently</a:t>
            </a:r>
          </a:p>
          <a:p>
            <a:pPr marL="457200" lvl="1" indent="0">
              <a:buNone/>
            </a:pPr>
            <a:r>
              <a:rPr lang="en-US" dirty="0"/>
              <a:t>e.g. If Data scientist quits, that creates a problem and the hierarchy may need shifting/managing</a:t>
            </a:r>
          </a:p>
          <a:p>
            <a:pPr marL="0" indent="0">
              <a:buNone/>
            </a:pPr>
            <a:endParaRPr lang="en-US" dirty="0"/>
          </a:p>
          <a:p>
            <a:pPr>
              <a:buFont typeface="Arial" panose="020B0604020202020204" pitchFamily="34" charset="0"/>
              <a:buChar char="•"/>
            </a:pPr>
            <a:r>
              <a:rPr lang="en-US" dirty="0"/>
              <a:t>Establish stakeholder priority according to influence, power, liability</a:t>
            </a:r>
          </a:p>
          <a:p>
            <a:pPr>
              <a:buFont typeface="Arial" panose="020B0604020202020204" pitchFamily="34" charset="0"/>
              <a:buChar char="•"/>
            </a:pPr>
            <a:endParaRPr lang="en-US" dirty="0"/>
          </a:p>
        </p:txBody>
      </p:sp>
      <p:sp>
        <p:nvSpPr>
          <p:cNvPr id="4" name="Star: 5 Points 3">
            <a:extLst>
              <a:ext uri="{FF2B5EF4-FFF2-40B4-BE49-F238E27FC236}">
                <a16:creationId xmlns:a16="http://schemas.microsoft.com/office/drawing/2014/main" id="{7E8271E7-AEAC-4F1E-95E6-F7F806F555AE}"/>
              </a:ext>
            </a:extLst>
          </p:cNvPr>
          <p:cNvSpPr/>
          <p:nvPr/>
        </p:nvSpPr>
        <p:spPr bwMode="auto">
          <a:xfrm>
            <a:off x="8458200" y="0"/>
            <a:ext cx="685800" cy="6096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2625870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rPr>
              <a:t>Stakeholder Expectations</a:t>
            </a:r>
            <a:endParaRPr lang="en-US" dirty="0">
              <a:solidFill>
                <a:schemeClr val="tx1"/>
              </a:solidFill>
            </a:endParaRPr>
          </a:p>
        </p:txBody>
      </p:sp>
      <p:sp>
        <p:nvSpPr>
          <p:cNvPr id="3" name="Content Placeholder 2"/>
          <p:cNvSpPr>
            <a:spLocks noGrp="1"/>
          </p:cNvSpPr>
          <p:nvPr>
            <p:ph idx="1"/>
          </p:nvPr>
        </p:nvSpPr>
        <p:spPr>
          <a:xfrm>
            <a:off x="228600" y="1295400"/>
            <a:ext cx="8915400" cy="5257800"/>
          </a:xfrm>
        </p:spPr>
        <p:txBody>
          <a:bodyPr/>
          <a:lstStyle/>
          <a:p>
            <a:pPr>
              <a:buFont typeface="Arial" panose="020B0604020202020204" pitchFamily="34" charset="0"/>
              <a:buChar char="•"/>
            </a:pPr>
            <a:r>
              <a:rPr lang="en-US" sz="2800" dirty="0"/>
              <a:t>Expectations are dynamic (can change over time –quickly in AI) and require management</a:t>
            </a:r>
          </a:p>
          <a:p>
            <a:pPr marL="0" indent="0">
              <a:buNone/>
            </a:pPr>
            <a:r>
              <a:rPr lang="en-US" sz="2400" dirty="0"/>
              <a:t>	e.g. saving on budget helps the client, but then they 	realize they need to speed up the timeline, so more 	workers need to be hired reducing that savings</a:t>
            </a:r>
          </a:p>
          <a:p>
            <a:pPr marL="0" indent="0">
              <a:buNone/>
            </a:pPr>
            <a:r>
              <a:rPr lang="en-US" sz="2400" dirty="0"/>
              <a:t>	e.g. client understands the project deadline is set, but 	then there is a worker strike and the project will be late</a:t>
            </a:r>
          </a:p>
          <a:p>
            <a:pPr>
              <a:buFont typeface="Arial" panose="020B0604020202020204" pitchFamily="34" charset="0"/>
              <a:buChar char="•"/>
            </a:pPr>
            <a:endParaRPr lang="en-US" sz="2800" dirty="0"/>
          </a:p>
          <a:p>
            <a:pPr>
              <a:buFont typeface="Arial" panose="020B0604020202020204" pitchFamily="34" charset="0"/>
              <a:buChar char="•"/>
            </a:pPr>
            <a:r>
              <a:rPr lang="en-US" sz="2800" dirty="0"/>
              <a:t>Expectations need to be managed</a:t>
            </a:r>
          </a:p>
          <a:p>
            <a:pPr marL="0" indent="0">
              <a:buNone/>
            </a:pPr>
            <a:r>
              <a:rPr lang="en-US" sz="2400" dirty="0"/>
              <a:t>	-preferably as soon as possible (communications)</a:t>
            </a:r>
          </a:p>
          <a:p>
            <a:pPr marL="0" indent="0">
              <a:buNone/>
            </a:pPr>
            <a:r>
              <a:rPr lang="en-US" sz="2400" dirty="0"/>
              <a:t>	-transparently/honestly (reputational harm is real!)</a:t>
            </a:r>
          </a:p>
          <a:p>
            <a:pPr marL="0" indent="0">
              <a:buNone/>
            </a:pPr>
            <a:r>
              <a:rPr lang="en-US" sz="2400" dirty="0"/>
              <a:t>	-while preserving relationships (all walk away happy)</a:t>
            </a:r>
          </a:p>
          <a:p>
            <a:pPr marL="0" indent="0">
              <a:buNone/>
            </a:pPr>
            <a:r>
              <a:rPr lang="en-US" sz="2400" dirty="0"/>
              <a:t>	-hierarchically (primary, secondary…priority stakeholders) </a:t>
            </a:r>
          </a:p>
          <a:p>
            <a:pPr marL="0" indent="0">
              <a:buNone/>
            </a:pPr>
            <a:endParaRPr lang="en-US" sz="2400" dirty="0"/>
          </a:p>
          <a:p>
            <a:pPr marL="0" indent="0">
              <a:buNone/>
            </a:pPr>
            <a:endParaRPr lang="en-US" sz="2400" dirty="0"/>
          </a:p>
        </p:txBody>
      </p:sp>
      <p:sp>
        <p:nvSpPr>
          <p:cNvPr id="4" name="Star: 5 Points 3">
            <a:extLst>
              <a:ext uri="{FF2B5EF4-FFF2-40B4-BE49-F238E27FC236}">
                <a16:creationId xmlns:a16="http://schemas.microsoft.com/office/drawing/2014/main" id="{2C00B7EA-8F6D-CADB-F200-08DE5A1CB91E}"/>
              </a:ext>
            </a:extLst>
          </p:cNvPr>
          <p:cNvSpPr/>
          <p:nvPr/>
        </p:nvSpPr>
        <p:spPr bwMode="auto">
          <a:xfrm>
            <a:off x="8305800" y="304800"/>
            <a:ext cx="685800" cy="6096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2965872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1066800"/>
          </a:xfrm>
        </p:spPr>
        <p:txBody>
          <a:bodyPr/>
          <a:lstStyle/>
          <a:p>
            <a:r>
              <a:rPr lang="en-US" altLang="en-US" dirty="0">
                <a:solidFill>
                  <a:schemeClr val="tx1"/>
                </a:solidFill>
              </a:rPr>
              <a:t>Managing Stakeholder Expectations</a:t>
            </a:r>
            <a:endParaRPr lang="en-US" dirty="0">
              <a:solidFill>
                <a:schemeClr val="tx1"/>
              </a:solidFill>
            </a:endParaRPr>
          </a:p>
        </p:txBody>
      </p:sp>
      <p:sp>
        <p:nvSpPr>
          <p:cNvPr id="3" name="Content Placeholder 2"/>
          <p:cNvSpPr>
            <a:spLocks noGrp="1"/>
          </p:cNvSpPr>
          <p:nvPr>
            <p:ph idx="1"/>
          </p:nvPr>
        </p:nvSpPr>
        <p:spPr>
          <a:xfrm>
            <a:off x="228600" y="1295400"/>
            <a:ext cx="8915400" cy="5257800"/>
          </a:xfrm>
        </p:spPr>
        <p:txBody>
          <a:bodyPr/>
          <a:lstStyle/>
          <a:p>
            <a:pPr>
              <a:buFont typeface="Arial" panose="020B0604020202020204" pitchFamily="34" charset="0"/>
              <a:buChar char="•"/>
            </a:pPr>
            <a:r>
              <a:rPr lang="en-US" sz="2800" dirty="0"/>
              <a:t>Managing Expectations requires:</a:t>
            </a:r>
          </a:p>
          <a:p>
            <a:pPr marL="0" indent="0">
              <a:buNone/>
            </a:pPr>
            <a:endParaRPr lang="en-US" sz="2400" dirty="0"/>
          </a:p>
          <a:p>
            <a:pPr marL="0" indent="0">
              <a:buNone/>
            </a:pPr>
            <a:r>
              <a:rPr lang="en-US" sz="2400" dirty="0"/>
              <a:t>-frequent communications (before, during (updates), after (outcomes)) to build/maintain trust/transparency and prove reliability</a:t>
            </a:r>
          </a:p>
          <a:p>
            <a:pPr marL="0" indent="0">
              <a:buNone/>
            </a:pPr>
            <a:endParaRPr lang="en-US" sz="2400" dirty="0"/>
          </a:p>
          <a:p>
            <a:pPr marL="0" indent="0">
              <a:buNone/>
            </a:pPr>
            <a:r>
              <a:rPr lang="en-US" sz="2400" dirty="0"/>
              <a:t>-realism (“it is better to under promise and over deliver than to overpromise and under deliver” vs. just tell the truth)  </a:t>
            </a:r>
          </a:p>
          <a:p>
            <a:pPr marL="0" indent="0">
              <a:buNone/>
            </a:pPr>
            <a:r>
              <a:rPr lang="en-US" sz="2400" dirty="0"/>
              <a:t>In many systems there is a trade-off: speed, $,	quality –pick two!  A client needs to understand the trade-offs so that if there are decisions to be made, they can offer insights into their priority.  Clients need to know that AI changes quickly and they should prepare to adapt.</a:t>
            </a:r>
          </a:p>
          <a:p>
            <a:pPr marL="0" indent="0">
              <a:buNone/>
            </a:pPr>
            <a:endParaRPr lang="en-US" sz="2400" dirty="0"/>
          </a:p>
        </p:txBody>
      </p:sp>
      <p:sp>
        <p:nvSpPr>
          <p:cNvPr id="4" name="Star: 5 Points 3">
            <a:extLst>
              <a:ext uri="{FF2B5EF4-FFF2-40B4-BE49-F238E27FC236}">
                <a16:creationId xmlns:a16="http://schemas.microsoft.com/office/drawing/2014/main" id="{17F4EF96-9F11-E774-14B5-DA91C30189D4}"/>
              </a:ext>
            </a:extLst>
          </p:cNvPr>
          <p:cNvSpPr/>
          <p:nvPr/>
        </p:nvSpPr>
        <p:spPr bwMode="auto">
          <a:xfrm>
            <a:off x="8610600" y="0"/>
            <a:ext cx="5334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3517543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1066800"/>
          </a:xfrm>
        </p:spPr>
        <p:txBody>
          <a:bodyPr/>
          <a:lstStyle/>
          <a:p>
            <a:r>
              <a:rPr lang="en-US" altLang="en-US" dirty="0">
                <a:solidFill>
                  <a:schemeClr val="tx1"/>
                </a:solidFill>
              </a:rPr>
              <a:t>Managing Stakeholder Expectations</a:t>
            </a:r>
            <a:endParaRPr lang="en-US" dirty="0">
              <a:solidFill>
                <a:schemeClr val="tx1"/>
              </a:solidFill>
            </a:endParaRPr>
          </a:p>
        </p:txBody>
      </p:sp>
      <p:sp>
        <p:nvSpPr>
          <p:cNvPr id="3" name="Content Placeholder 2"/>
          <p:cNvSpPr>
            <a:spLocks noGrp="1"/>
          </p:cNvSpPr>
          <p:nvPr>
            <p:ph idx="1"/>
          </p:nvPr>
        </p:nvSpPr>
        <p:spPr>
          <a:xfrm>
            <a:off x="228600" y="1295400"/>
            <a:ext cx="8915400" cy="5257800"/>
          </a:xfrm>
        </p:spPr>
        <p:txBody>
          <a:bodyPr/>
          <a:lstStyle/>
          <a:p>
            <a:pPr>
              <a:buFont typeface="Arial" panose="020B0604020202020204" pitchFamily="34" charset="0"/>
              <a:buChar char="•"/>
            </a:pPr>
            <a:r>
              <a:rPr lang="en-US" sz="2800" dirty="0"/>
              <a:t>Managing Expectations requires:</a:t>
            </a:r>
          </a:p>
          <a:p>
            <a:pPr marL="0" indent="0">
              <a:buNone/>
            </a:pPr>
            <a:r>
              <a:rPr lang="en-US" sz="2400" dirty="0"/>
              <a:t>	</a:t>
            </a:r>
          </a:p>
          <a:p>
            <a:pPr marL="0" indent="0">
              <a:buNone/>
            </a:pPr>
            <a:r>
              <a:rPr lang="en-US" sz="2400" dirty="0"/>
              <a:t>-exhaustive communications </a:t>
            </a:r>
          </a:p>
          <a:p>
            <a:pPr marL="0" indent="0">
              <a:buNone/>
            </a:pPr>
            <a:r>
              <a:rPr lang="en-US" sz="2400" dirty="0"/>
              <a:t>(All parties must be heard. Sometimes they may wish to be silent, but it is important to have their view known.)  In AI there is a wide, divergent understanding of technology.  All must be on the same page. AI concepts/jargon should be simplified, benefits, limitations, and risks understood.</a:t>
            </a:r>
          </a:p>
          <a:p>
            <a:pPr marL="0" indent="0">
              <a:buNone/>
            </a:pPr>
            <a:r>
              <a:rPr lang="en-US" sz="2400" dirty="0"/>
              <a:t>	</a:t>
            </a:r>
          </a:p>
          <a:p>
            <a:pPr marL="0" indent="0">
              <a:buNone/>
            </a:pPr>
            <a:r>
              <a:rPr lang="en-US" sz="2400" dirty="0"/>
              <a:t>-dispute resolution infrastructure </a:t>
            </a:r>
            <a:r>
              <a:rPr lang="en-US" sz="2400" i="1" dirty="0"/>
              <a:t>ahead</a:t>
            </a:r>
            <a:r>
              <a:rPr lang="en-US" sz="2400" dirty="0"/>
              <a:t> of time	</a:t>
            </a:r>
          </a:p>
          <a:p>
            <a:pPr marL="0" indent="0">
              <a:buNone/>
            </a:pPr>
            <a:r>
              <a:rPr lang="en-US" sz="2400" dirty="0"/>
              <a:t>It is important while heads are cool, to set up a robust system for conflict management which should have escalation steps, authority control, default positions, timelines, procedural guidelines and be adaptable.</a:t>
            </a:r>
          </a:p>
          <a:p>
            <a:pPr marL="0" indent="0">
              <a:buNone/>
            </a:pPr>
            <a:endParaRPr lang="en-US" sz="2400" dirty="0"/>
          </a:p>
          <a:p>
            <a:pPr marL="0" indent="0">
              <a:buNone/>
            </a:pPr>
            <a:endParaRPr lang="en-US" sz="2400" dirty="0"/>
          </a:p>
        </p:txBody>
      </p:sp>
      <p:sp>
        <p:nvSpPr>
          <p:cNvPr id="4" name="Star: 5 Points 3">
            <a:extLst>
              <a:ext uri="{FF2B5EF4-FFF2-40B4-BE49-F238E27FC236}">
                <a16:creationId xmlns:a16="http://schemas.microsoft.com/office/drawing/2014/main" id="{BACCB1FE-3DF1-D880-C858-DC03D7A83CFF}"/>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3057105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1066800"/>
          </a:xfrm>
        </p:spPr>
        <p:txBody>
          <a:bodyPr/>
          <a:lstStyle/>
          <a:p>
            <a:r>
              <a:rPr lang="en-US" altLang="en-US" dirty="0">
                <a:solidFill>
                  <a:schemeClr val="tx1"/>
                </a:solidFill>
              </a:rPr>
              <a:t>Managing Stakeholder Expectations</a:t>
            </a:r>
            <a:endParaRPr lang="en-US" dirty="0">
              <a:solidFill>
                <a:schemeClr val="tx1"/>
              </a:solidFill>
            </a:endParaRPr>
          </a:p>
        </p:txBody>
      </p:sp>
      <p:sp>
        <p:nvSpPr>
          <p:cNvPr id="3" name="Content Placeholder 2"/>
          <p:cNvSpPr>
            <a:spLocks noGrp="1"/>
          </p:cNvSpPr>
          <p:nvPr>
            <p:ph idx="1"/>
          </p:nvPr>
        </p:nvSpPr>
        <p:spPr>
          <a:xfrm>
            <a:off x="228600" y="1295400"/>
            <a:ext cx="8915400" cy="5257800"/>
          </a:xfrm>
        </p:spPr>
        <p:txBody>
          <a:bodyPr/>
          <a:lstStyle/>
          <a:p>
            <a:pPr marL="0" indent="0">
              <a:buNone/>
            </a:pPr>
            <a:r>
              <a:rPr lang="en-US" sz="2800" dirty="0"/>
              <a:t>E.g. AI-powered healthcare</a:t>
            </a:r>
          </a:p>
          <a:p>
            <a:pPr marL="0" indent="0">
              <a:buNone/>
            </a:pPr>
            <a:r>
              <a:rPr lang="en-US" sz="2400" dirty="0"/>
              <a:t>	</a:t>
            </a:r>
          </a:p>
          <a:p>
            <a:pPr marL="0" indent="0">
              <a:buNone/>
            </a:pPr>
            <a:r>
              <a:rPr lang="en-US" sz="2400" dirty="0"/>
              <a:t>WHO wishes to create an AI diagnostics system (using X-rays, MRIs, and CT scans to identify illnesses). The hope is to improve accuracy, patient care and quality of life). The team is multidisciplinary including data scientists, developers, medical professionals and government bodies and benefactors –and of course patients).</a:t>
            </a:r>
          </a:p>
          <a:p>
            <a:pPr marL="0" indent="0">
              <a:buNone/>
            </a:pPr>
            <a:endParaRPr lang="en-US" sz="2400" dirty="0"/>
          </a:p>
          <a:p>
            <a:pPr marL="0" indent="0">
              <a:buNone/>
            </a:pPr>
            <a:r>
              <a:rPr lang="en-US" sz="2400" dirty="0">
                <a:solidFill>
                  <a:srgbClr val="00B050"/>
                </a:solidFill>
              </a:rPr>
              <a:t>Outline the stakeholders.</a:t>
            </a:r>
          </a:p>
          <a:p>
            <a:pPr marL="0" indent="0">
              <a:buNone/>
            </a:pPr>
            <a:r>
              <a:rPr lang="en-US" sz="2400" dirty="0">
                <a:solidFill>
                  <a:srgbClr val="00B050"/>
                </a:solidFill>
              </a:rPr>
              <a:t>Are they all aligned?</a:t>
            </a:r>
          </a:p>
          <a:p>
            <a:pPr marL="0" indent="0">
              <a:buNone/>
            </a:pPr>
            <a:r>
              <a:rPr lang="en-US" sz="2400" dirty="0">
                <a:solidFill>
                  <a:srgbClr val="00B050"/>
                </a:solidFill>
              </a:rPr>
              <a:t>How do we manage expectations?</a:t>
            </a:r>
          </a:p>
        </p:txBody>
      </p:sp>
      <p:sp>
        <p:nvSpPr>
          <p:cNvPr id="4" name="Star: 5 Points 3">
            <a:extLst>
              <a:ext uri="{FF2B5EF4-FFF2-40B4-BE49-F238E27FC236}">
                <a16:creationId xmlns:a16="http://schemas.microsoft.com/office/drawing/2014/main" id="{0FECBD8C-7AD4-997F-A00A-E24E5561335E}"/>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4169988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1066800"/>
          </a:xfrm>
        </p:spPr>
        <p:txBody>
          <a:bodyPr/>
          <a:lstStyle/>
          <a:p>
            <a:r>
              <a:rPr lang="en-US" altLang="en-US" dirty="0">
                <a:solidFill>
                  <a:schemeClr val="tx1"/>
                </a:solidFill>
              </a:rPr>
              <a:t>Managing Stakeholder Expectations</a:t>
            </a:r>
            <a:endParaRPr lang="en-US" dirty="0">
              <a:solidFill>
                <a:schemeClr val="tx1"/>
              </a:solidFill>
            </a:endParaRPr>
          </a:p>
        </p:txBody>
      </p:sp>
      <p:sp>
        <p:nvSpPr>
          <p:cNvPr id="3" name="Content Placeholder 2"/>
          <p:cNvSpPr>
            <a:spLocks noGrp="1"/>
          </p:cNvSpPr>
          <p:nvPr>
            <p:ph idx="1"/>
          </p:nvPr>
        </p:nvSpPr>
        <p:spPr>
          <a:xfrm>
            <a:off x="228600" y="1295400"/>
            <a:ext cx="8915400" cy="5257800"/>
          </a:xfrm>
        </p:spPr>
        <p:txBody>
          <a:bodyPr/>
          <a:lstStyle/>
          <a:p>
            <a:pPr>
              <a:buFont typeface="Arial" panose="020B0604020202020204" pitchFamily="34" charset="0"/>
              <a:buChar char="•"/>
            </a:pPr>
            <a:r>
              <a:rPr lang="en-US" sz="2400" b="1" dirty="0"/>
              <a:t>WHO Executives</a:t>
            </a:r>
            <a:r>
              <a:rPr lang="en-US" sz="2400" dirty="0"/>
              <a:t> </a:t>
            </a:r>
          </a:p>
          <a:p>
            <a:pPr marL="0" indent="0">
              <a:buNone/>
            </a:pPr>
            <a:r>
              <a:rPr lang="en-US" sz="2400" dirty="0"/>
              <a:t>-want higher accuracy, less medical errors, increased branding</a:t>
            </a:r>
          </a:p>
          <a:p>
            <a:pPr>
              <a:buFont typeface="Arial" panose="020B0604020202020204" pitchFamily="34" charset="0"/>
              <a:buChar char="•"/>
            </a:pPr>
            <a:r>
              <a:rPr lang="en-US" sz="2400" b="1" dirty="0"/>
              <a:t>Doctors</a:t>
            </a:r>
            <a:r>
              <a:rPr lang="en-US" sz="2400" dirty="0"/>
              <a:t> </a:t>
            </a:r>
          </a:p>
          <a:p>
            <a:pPr marL="0" indent="0">
              <a:buNone/>
            </a:pPr>
            <a:r>
              <a:rPr lang="en-US" sz="2400" dirty="0"/>
              <a:t>-afraid for jobs (AI displacement), want good patient outcomes</a:t>
            </a:r>
          </a:p>
          <a:p>
            <a:pPr>
              <a:buFont typeface="Arial" panose="020B0604020202020204" pitchFamily="34" charset="0"/>
              <a:buChar char="•"/>
            </a:pPr>
            <a:r>
              <a:rPr lang="en-US" sz="2400" b="1" dirty="0"/>
              <a:t>Patients</a:t>
            </a:r>
            <a:r>
              <a:rPr lang="en-US" sz="2400" dirty="0"/>
              <a:t> </a:t>
            </a:r>
          </a:p>
          <a:p>
            <a:pPr marL="0" indent="0">
              <a:buNone/>
            </a:pPr>
            <a:r>
              <a:rPr lang="en-US" sz="2400" dirty="0"/>
              <a:t>-want faster/accurate diagnoses, and good outcomes</a:t>
            </a:r>
          </a:p>
          <a:p>
            <a:pPr>
              <a:buFont typeface="Arial" panose="020B0604020202020204" pitchFamily="34" charset="0"/>
              <a:buChar char="•"/>
            </a:pPr>
            <a:r>
              <a:rPr lang="en-US" sz="2400" b="1" dirty="0"/>
              <a:t>Authorities</a:t>
            </a:r>
            <a:r>
              <a:rPr lang="en-US" sz="2400" dirty="0"/>
              <a:t> </a:t>
            </a:r>
          </a:p>
          <a:p>
            <a:pPr marL="0" indent="0">
              <a:buNone/>
            </a:pPr>
            <a:r>
              <a:rPr lang="en-US" sz="2400" dirty="0"/>
              <a:t>-want safe/reliable AI, complying with medical regulations</a:t>
            </a:r>
          </a:p>
          <a:p>
            <a:pPr>
              <a:buFont typeface="Arial" panose="020B0604020202020204" pitchFamily="34" charset="0"/>
              <a:buChar char="•"/>
            </a:pPr>
            <a:r>
              <a:rPr lang="en-US" sz="2400" b="1" dirty="0"/>
              <a:t>Data Scientists/Developers</a:t>
            </a:r>
            <a:r>
              <a:rPr lang="en-US" sz="2400" dirty="0"/>
              <a:t> </a:t>
            </a:r>
          </a:p>
          <a:p>
            <a:pPr marL="0" indent="0">
              <a:buNone/>
            </a:pPr>
            <a:r>
              <a:rPr lang="en-US" sz="2400" dirty="0"/>
              <a:t>-want to increase accuracy, branding</a:t>
            </a:r>
          </a:p>
          <a:p>
            <a:pPr>
              <a:buFont typeface="Arial" panose="020B0604020202020204" pitchFamily="34" charset="0"/>
              <a:buChar char="•"/>
            </a:pPr>
            <a:r>
              <a:rPr lang="en-US" sz="2400" b="1" dirty="0"/>
              <a:t>Donors</a:t>
            </a:r>
            <a:r>
              <a:rPr lang="en-US" sz="2400" dirty="0"/>
              <a:t> </a:t>
            </a:r>
          </a:p>
          <a:p>
            <a:pPr marL="0" indent="0">
              <a:buNone/>
            </a:pPr>
            <a:r>
              <a:rPr lang="en-US" sz="2400" dirty="0"/>
              <a:t>-want to maximize impact for their dollar</a:t>
            </a:r>
          </a:p>
          <a:p>
            <a:pPr marL="0" indent="0">
              <a:buNone/>
            </a:pPr>
            <a:endParaRPr lang="en-US" sz="2400" dirty="0"/>
          </a:p>
        </p:txBody>
      </p:sp>
      <p:sp>
        <p:nvSpPr>
          <p:cNvPr id="4" name="Star: 5 Points 3">
            <a:extLst>
              <a:ext uri="{FF2B5EF4-FFF2-40B4-BE49-F238E27FC236}">
                <a16:creationId xmlns:a16="http://schemas.microsoft.com/office/drawing/2014/main" id="{EFC7B86B-2914-D45E-E471-F2C1CBA9B522}"/>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1129899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1066800"/>
          </a:xfrm>
        </p:spPr>
        <p:txBody>
          <a:bodyPr/>
          <a:lstStyle/>
          <a:p>
            <a:r>
              <a:rPr lang="en-US" altLang="en-US" dirty="0">
                <a:solidFill>
                  <a:schemeClr val="tx1"/>
                </a:solidFill>
              </a:rPr>
              <a:t>Managing Stakeholder Expectations</a:t>
            </a:r>
            <a:endParaRPr lang="en-US" dirty="0">
              <a:solidFill>
                <a:schemeClr val="tx1"/>
              </a:solidFill>
            </a:endParaRPr>
          </a:p>
        </p:txBody>
      </p:sp>
      <p:sp>
        <p:nvSpPr>
          <p:cNvPr id="3" name="Content Placeholder 2"/>
          <p:cNvSpPr>
            <a:spLocks noGrp="1"/>
          </p:cNvSpPr>
          <p:nvPr>
            <p:ph idx="1"/>
          </p:nvPr>
        </p:nvSpPr>
        <p:spPr>
          <a:xfrm>
            <a:off x="228600" y="1295400"/>
            <a:ext cx="8915400" cy="5257800"/>
          </a:xfrm>
        </p:spPr>
        <p:txBody>
          <a:bodyPr/>
          <a:lstStyle/>
          <a:p>
            <a:pPr>
              <a:buFont typeface="Arial" panose="020B0604020202020204" pitchFamily="34" charset="0"/>
              <a:buChar char="•"/>
            </a:pPr>
            <a:r>
              <a:rPr lang="en-US" sz="2800" b="1" dirty="0"/>
              <a:t>Realistic Goals</a:t>
            </a:r>
            <a:r>
              <a:rPr lang="en-US" sz="2800" dirty="0"/>
              <a:t> </a:t>
            </a:r>
          </a:p>
          <a:p>
            <a:pPr marL="0" indent="0">
              <a:buNone/>
            </a:pPr>
            <a:r>
              <a:rPr lang="en-US" sz="2800" dirty="0"/>
              <a:t>DS will work with CEOs to convey best/worse case accuracy, timeline, costs.  CEO will tell donors, patients that they can expect…and doctors that the system will likely not replace…</a:t>
            </a:r>
          </a:p>
          <a:p>
            <a:pPr>
              <a:buFont typeface="Arial" panose="020B0604020202020204" pitchFamily="34" charset="0"/>
              <a:buChar char="•"/>
            </a:pPr>
            <a:r>
              <a:rPr lang="en-US" sz="2800" b="1" dirty="0"/>
              <a:t>Updates via demo/transparent communication</a:t>
            </a:r>
            <a:r>
              <a:rPr lang="en-US" sz="2800" dirty="0"/>
              <a:t> </a:t>
            </a:r>
          </a:p>
          <a:p>
            <a:pPr marL="0" indent="0">
              <a:buNone/>
            </a:pPr>
            <a:r>
              <a:rPr lang="en-US" sz="2800" dirty="0"/>
              <a:t>Regular progress can be demonstrated throughout the software lifecycle (prototyping to release) to show donors and physicians what they can expect and progress that is not coming out of thin air. This also  provides opportunity to input into the decision-making process, and address concerns.</a:t>
            </a:r>
          </a:p>
        </p:txBody>
      </p:sp>
      <p:sp>
        <p:nvSpPr>
          <p:cNvPr id="4" name="Star: 5 Points 3">
            <a:extLst>
              <a:ext uri="{FF2B5EF4-FFF2-40B4-BE49-F238E27FC236}">
                <a16:creationId xmlns:a16="http://schemas.microsoft.com/office/drawing/2014/main" id="{9817B97B-28B6-F25E-4608-454E3EB7818D}"/>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2098869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1066800"/>
          </a:xfrm>
        </p:spPr>
        <p:txBody>
          <a:bodyPr/>
          <a:lstStyle/>
          <a:p>
            <a:r>
              <a:rPr lang="en-US" altLang="en-US" dirty="0">
                <a:solidFill>
                  <a:schemeClr val="tx1"/>
                </a:solidFill>
              </a:rPr>
              <a:t>Managing Stakeholder Expectations</a:t>
            </a:r>
            <a:endParaRPr lang="en-US" dirty="0">
              <a:solidFill>
                <a:schemeClr val="tx1"/>
              </a:solidFill>
            </a:endParaRPr>
          </a:p>
        </p:txBody>
      </p:sp>
      <p:sp>
        <p:nvSpPr>
          <p:cNvPr id="3" name="Content Placeholder 2"/>
          <p:cNvSpPr>
            <a:spLocks noGrp="1"/>
          </p:cNvSpPr>
          <p:nvPr>
            <p:ph idx="1"/>
          </p:nvPr>
        </p:nvSpPr>
        <p:spPr>
          <a:xfrm>
            <a:off x="228600" y="1295400"/>
            <a:ext cx="8915400" cy="5257800"/>
          </a:xfrm>
        </p:spPr>
        <p:txBody>
          <a:bodyPr/>
          <a:lstStyle/>
          <a:p>
            <a:pPr>
              <a:buFont typeface="Arial" panose="020B0604020202020204" pitchFamily="34" charset="0"/>
              <a:buChar char="•"/>
            </a:pPr>
            <a:r>
              <a:rPr lang="en-US" sz="2800" b="1" dirty="0"/>
              <a:t>Doctor feedback</a:t>
            </a:r>
            <a:r>
              <a:rPr lang="en-US" sz="2800" dirty="0"/>
              <a:t> </a:t>
            </a:r>
          </a:p>
          <a:p>
            <a:pPr marL="0" indent="0">
              <a:buNone/>
            </a:pPr>
            <a:r>
              <a:rPr lang="en-US" sz="2800" dirty="0"/>
              <a:t>Is used in dev so that accuracy is increased and they can see and understand fears regarding their jobs.</a:t>
            </a:r>
          </a:p>
          <a:p>
            <a:pPr>
              <a:buFont typeface="Arial" panose="020B0604020202020204" pitchFamily="34" charset="0"/>
              <a:buChar char="•"/>
            </a:pPr>
            <a:endParaRPr lang="en-US" sz="2800" b="1" dirty="0"/>
          </a:p>
          <a:p>
            <a:pPr>
              <a:buFont typeface="Arial" panose="020B0604020202020204" pitchFamily="34" charset="0"/>
              <a:buChar char="•"/>
            </a:pPr>
            <a:r>
              <a:rPr lang="en-US" sz="2800" b="1" dirty="0" err="1"/>
              <a:t>Ethicals</a:t>
            </a:r>
            <a:r>
              <a:rPr lang="en-US" sz="2800" dirty="0"/>
              <a:t> </a:t>
            </a:r>
          </a:p>
          <a:p>
            <a:pPr marL="0" indent="0">
              <a:buNone/>
            </a:pPr>
            <a:r>
              <a:rPr lang="en-US" sz="2800" dirty="0"/>
              <a:t>WHO will have to reach out to different jurisdictions such as the UN, FDA, CDC, ECDC, NHS, CIHR, CCDC…and explain the AI system meets ethical/legal standards. They should emphasize patient safety, data privacy and share data and preliminary findings.</a:t>
            </a:r>
          </a:p>
        </p:txBody>
      </p:sp>
      <p:sp>
        <p:nvSpPr>
          <p:cNvPr id="4" name="Star: 5 Points 3">
            <a:extLst>
              <a:ext uri="{FF2B5EF4-FFF2-40B4-BE49-F238E27FC236}">
                <a16:creationId xmlns:a16="http://schemas.microsoft.com/office/drawing/2014/main" id="{F121FE06-DE67-B3BF-895D-70D781559572}"/>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2138285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1066800"/>
          </a:xfrm>
        </p:spPr>
        <p:txBody>
          <a:bodyPr/>
          <a:lstStyle/>
          <a:p>
            <a:r>
              <a:rPr lang="en-US" altLang="en-US" dirty="0">
                <a:solidFill>
                  <a:schemeClr val="tx1"/>
                </a:solidFill>
              </a:rPr>
              <a:t>Managing Stakeholder Expectations</a:t>
            </a:r>
            <a:endParaRPr lang="en-US" dirty="0">
              <a:solidFill>
                <a:schemeClr val="tx1"/>
              </a:solidFill>
            </a:endParaRPr>
          </a:p>
        </p:txBody>
      </p:sp>
      <p:sp>
        <p:nvSpPr>
          <p:cNvPr id="3" name="Content Placeholder 2"/>
          <p:cNvSpPr>
            <a:spLocks noGrp="1"/>
          </p:cNvSpPr>
          <p:nvPr>
            <p:ph idx="1"/>
          </p:nvPr>
        </p:nvSpPr>
        <p:spPr>
          <a:xfrm>
            <a:off x="228600" y="1295400"/>
            <a:ext cx="8915400" cy="5257800"/>
          </a:xfrm>
        </p:spPr>
        <p:txBody>
          <a:bodyPr/>
          <a:lstStyle/>
          <a:p>
            <a:pPr>
              <a:buFont typeface="Arial" panose="020B0604020202020204" pitchFamily="34" charset="0"/>
              <a:buChar char="•"/>
            </a:pPr>
            <a:r>
              <a:rPr lang="en-US" sz="2800" b="1" dirty="0"/>
              <a:t>Risk Management</a:t>
            </a:r>
            <a:r>
              <a:rPr lang="en-US" sz="2800" dirty="0"/>
              <a:t> </a:t>
            </a:r>
          </a:p>
          <a:p>
            <a:pPr marL="0" indent="0">
              <a:buNone/>
            </a:pPr>
            <a:r>
              <a:rPr lang="en-US" sz="2800" dirty="0"/>
              <a:t>After preliminary findings, AI limitations are revealed. All stakeholders must be warned so they can work together to iterate and improve.</a:t>
            </a:r>
          </a:p>
          <a:p>
            <a:pPr marL="0" indent="0">
              <a:buNone/>
            </a:pPr>
            <a:endParaRPr lang="en-US" sz="2800" dirty="0"/>
          </a:p>
          <a:p>
            <a:pPr>
              <a:buFont typeface="Arial" panose="020B0604020202020204" pitchFamily="34" charset="0"/>
              <a:buChar char="•"/>
            </a:pPr>
            <a:r>
              <a:rPr lang="en-US" sz="2800" b="1" dirty="0"/>
              <a:t>Addressing Doctors</a:t>
            </a:r>
            <a:r>
              <a:rPr lang="en-US" sz="2800" dirty="0"/>
              <a:t> </a:t>
            </a:r>
          </a:p>
          <a:p>
            <a:pPr marL="0" indent="0">
              <a:buNone/>
            </a:pPr>
            <a:r>
              <a:rPr lang="en-US" sz="2800" dirty="0"/>
              <a:t>The CEO and DS reach out to physician bodies and show how the AI makes their job easier so they can work on the harder, less mundane tasks.  </a:t>
            </a:r>
          </a:p>
          <a:p>
            <a:pPr marL="0" indent="0">
              <a:buNone/>
            </a:pPr>
            <a:r>
              <a:rPr lang="en-US" sz="2800" dirty="0"/>
              <a:t>-they are handheld through the process. </a:t>
            </a:r>
          </a:p>
          <a:p>
            <a:pPr marL="0" indent="0">
              <a:buNone/>
            </a:pPr>
            <a:r>
              <a:rPr lang="en-US" sz="2800" dirty="0"/>
              <a:t>-stethoscope/Merck manual did not replace physicians </a:t>
            </a:r>
          </a:p>
        </p:txBody>
      </p:sp>
      <p:sp>
        <p:nvSpPr>
          <p:cNvPr id="4" name="Star: 5 Points 3">
            <a:extLst>
              <a:ext uri="{FF2B5EF4-FFF2-40B4-BE49-F238E27FC236}">
                <a16:creationId xmlns:a16="http://schemas.microsoft.com/office/drawing/2014/main" id="{FDF90DC0-AFE9-E021-3239-3B06CC4A0D75}"/>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3933531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1066800"/>
          </a:xfrm>
        </p:spPr>
        <p:txBody>
          <a:bodyPr/>
          <a:lstStyle/>
          <a:p>
            <a:r>
              <a:rPr lang="en-US" altLang="en-US" dirty="0">
                <a:solidFill>
                  <a:schemeClr val="tx1"/>
                </a:solidFill>
              </a:rPr>
              <a:t>Managing Stakeholder Expectations</a:t>
            </a:r>
            <a:endParaRPr lang="en-US" dirty="0">
              <a:solidFill>
                <a:schemeClr val="tx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2987112"/>
              </p:ext>
            </p:extLst>
          </p:nvPr>
        </p:nvGraphicFramePr>
        <p:xfrm>
          <a:off x="228600" y="1295400"/>
          <a:ext cx="8763000" cy="5334000"/>
        </p:xfrm>
        <a:graphic>
          <a:graphicData uri="http://schemas.openxmlformats.org/drawingml/2006/table">
            <a:tbl>
              <a:tblPr firstRow="1" bandRow="1">
                <a:tableStyleId>{5C22544A-7EE6-4342-B048-85BDC9FD1C3A}</a:tableStyleId>
              </a:tblPr>
              <a:tblGrid>
                <a:gridCol w="2190750">
                  <a:extLst>
                    <a:ext uri="{9D8B030D-6E8A-4147-A177-3AD203B41FA5}">
                      <a16:colId xmlns:a16="http://schemas.microsoft.com/office/drawing/2014/main" val="20000"/>
                    </a:ext>
                  </a:extLst>
                </a:gridCol>
                <a:gridCol w="2190750">
                  <a:extLst>
                    <a:ext uri="{9D8B030D-6E8A-4147-A177-3AD203B41FA5}">
                      <a16:colId xmlns:a16="http://schemas.microsoft.com/office/drawing/2014/main" val="20001"/>
                    </a:ext>
                  </a:extLst>
                </a:gridCol>
                <a:gridCol w="2190750">
                  <a:extLst>
                    <a:ext uri="{9D8B030D-6E8A-4147-A177-3AD203B41FA5}">
                      <a16:colId xmlns:a16="http://schemas.microsoft.com/office/drawing/2014/main" val="20002"/>
                    </a:ext>
                  </a:extLst>
                </a:gridCol>
                <a:gridCol w="2190750">
                  <a:extLst>
                    <a:ext uri="{9D8B030D-6E8A-4147-A177-3AD203B41FA5}">
                      <a16:colId xmlns:a16="http://schemas.microsoft.com/office/drawing/2014/main" val="20003"/>
                    </a:ext>
                  </a:extLst>
                </a:gridCol>
              </a:tblGrid>
              <a:tr h="762000">
                <a:tc>
                  <a:txBody>
                    <a:bodyPr/>
                    <a:lstStyle/>
                    <a:p>
                      <a:r>
                        <a:rPr lang="en-US" dirty="0"/>
                        <a:t>Stakeholder</a:t>
                      </a:r>
                    </a:p>
                  </a:txBody>
                  <a:tcPr/>
                </a:tc>
                <a:tc>
                  <a:txBody>
                    <a:bodyPr/>
                    <a:lstStyle/>
                    <a:p>
                      <a:r>
                        <a:rPr lang="en-US" dirty="0"/>
                        <a:t>Best case</a:t>
                      </a:r>
                    </a:p>
                  </a:txBody>
                  <a:tcPr/>
                </a:tc>
                <a:tc>
                  <a:txBody>
                    <a:bodyPr/>
                    <a:lstStyle/>
                    <a:p>
                      <a:r>
                        <a:rPr lang="en-US" dirty="0"/>
                        <a:t>Likely</a:t>
                      </a:r>
                    </a:p>
                  </a:txBody>
                  <a:tcPr/>
                </a:tc>
                <a:tc>
                  <a:txBody>
                    <a:bodyPr/>
                    <a:lstStyle/>
                    <a:p>
                      <a:r>
                        <a:rPr lang="en-US" dirty="0"/>
                        <a:t>Worst case</a:t>
                      </a:r>
                    </a:p>
                  </a:txBody>
                  <a:tcPr/>
                </a:tc>
                <a:extLst>
                  <a:ext uri="{0D108BD9-81ED-4DB2-BD59-A6C34878D82A}">
                    <a16:rowId xmlns:a16="http://schemas.microsoft.com/office/drawing/2014/main" val="10000"/>
                  </a:ext>
                </a:extLst>
              </a:tr>
              <a:tr h="762000">
                <a:tc>
                  <a:txBody>
                    <a:bodyPr/>
                    <a:lstStyle/>
                    <a:p>
                      <a:r>
                        <a:rPr lang="en-US" dirty="0"/>
                        <a:t>WHO</a:t>
                      </a:r>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762000">
                <a:tc>
                  <a:txBody>
                    <a:bodyPr/>
                    <a:lstStyle/>
                    <a:p>
                      <a:r>
                        <a:rPr lang="en-US" dirty="0"/>
                        <a:t>Doctor</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762000">
                <a:tc>
                  <a:txBody>
                    <a:bodyPr/>
                    <a:lstStyle/>
                    <a:p>
                      <a:r>
                        <a:rPr lang="en-US" dirty="0"/>
                        <a:t>Patient</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762000">
                <a:tc>
                  <a:txBody>
                    <a:bodyPr/>
                    <a:lstStyle/>
                    <a:p>
                      <a:r>
                        <a:rPr lang="en-US" dirty="0"/>
                        <a:t>Authorities</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762000">
                <a:tc>
                  <a:txBody>
                    <a:bodyPr/>
                    <a:lstStyle/>
                    <a:p>
                      <a:r>
                        <a:rPr lang="en-US" dirty="0"/>
                        <a:t>Technical teams</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762000">
                <a:tc>
                  <a:txBody>
                    <a:bodyPr/>
                    <a:lstStyle/>
                    <a:p>
                      <a:r>
                        <a:rPr lang="en-US" dirty="0"/>
                        <a:t>Donors</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5" name="TextBox 4"/>
          <p:cNvSpPr txBox="1"/>
          <p:nvPr/>
        </p:nvSpPr>
        <p:spPr>
          <a:xfrm rot="18842576">
            <a:off x="2816763" y="2018431"/>
            <a:ext cx="3589312" cy="2646878"/>
          </a:xfrm>
          <a:prstGeom prst="rect">
            <a:avLst/>
          </a:prstGeom>
          <a:noFill/>
        </p:spPr>
        <p:txBody>
          <a:bodyPr wrap="square" rtlCol="0">
            <a:spAutoFit/>
          </a:bodyPr>
          <a:lstStyle/>
          <a:p>
            <a:r>
              <a:rPr lang="en-US" sz="16600" dirty="0">
                <a:solidFill>
                  <a:srgbClr val="00B050"/>
                </a:solidFill>
              </a:rPr>
              <a:t>Fill</a:t>
            </a:r>
          </a:p>
        </p:txBody>
      </p:sp>
      <p:sp>
        <p:nvSpPr>
          <p:cNvPr id="3" name="Star: 5 Points 2">
            <a:extLst>
              <a:ext uri="{FF2B5EF4-FFF2-40B4-BE49-F238E27FC236}">
                <a16:creationId xmlns:a16="http://schemas.microsoft.com/office/drawing/2014/main" id="{5F1143DC-77A4-D0FF-861C-B0825C5ED4ED}"/>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
        <p:nvSpPr>
          <p:cNvPr id="6" name="Star: 5 Points 5">
            <a:extLst>
              <a:ext uri="{FF2B5EF4-FFF2-40B4-BE49-F238E27FC236}">
                <a16:creationId xmlns:a16="http://schemas.microsoft.com/office/drawing/2014/main" id="{C46F2330-D5C4-DBC9-557C-95C04C290FB8}"/>
              </a:ext>
            </a:extLst>
          </p:cNvPr>
          <p:cNvSpPr/>
          <p:nvPr/>
        </p:nvSpPr>
        <p:spPr bwMode="auto">
          <a:xfrm>
            <a:off x="8610600" y="-7620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1913035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B0A6B-F972-4B7D-9F32-7074C2CA338D}"/>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192C0274-121D-4C1E-B970-66A1E54282B1}"/>
              </a:ext>
            </a:extLst>
          </p:cNvPr>
          <p:cNvSpPr>
            <a:spLocks noGrp="1"/>
          </p:cNvSpPr>
          <p:nvPr>
            <p:ph idx="1"/>
          </p:nvPr>
        </p:nvSpPr>
        <p:spPr/>
        <p:txBody>
          <a:bodyPr/>
          <a:lstStyle/>
          <a:p>
            <a:r>
              <a:rPr lang="en-US" dirty="0"/>
              <a:t>Roots in the GTA</a:t>
            </a:r>
          </a:p>
          <a:p>
            <a:r>
              <a:rPr lang="en-US" dirty="0"/>
              <a:t>Scholarship:</a:t>
            </a:r>
          </a:p>
          <a:p>
            <a:endParaRPr lang="en-US" dirty="0"/>
          </a:p>
          <a:p>
            <a:endParaRPr lang="en-US" dirty="0"/>
          </a:p>
          <a:p>
            <a:r>
              <a:rPr lang="en-US" dirty="0"/>
              <a:t> Experience: Academia (UT, McGill, </a:t>
            </a:r>
            <a:r>
              <a:rPr lang="en-US" dirty="0" err="1"/>
              <a:t>UQàM</a:t>
            </a:r>
            <a:r>
              <a:rPr lang="en-US" dirty="0"/>
              <a:t>), Industry (</a:t>
            </a:r>
            <a:r>
              <a:rPr lang="en-US" dirty="0" err="1"/>
              <a:t>AUiLabs</a:t>
            </a:r>
            <a:r>
              <a:rPr lang="en-US" dirty="0"/>
              <a:t>);</a:t>
            </a:r>
          </a:p>
          <a:p>
            <a:r>
              <a:rPr lang="en-US" dirty="0"/>
              <a:t> Likes:</a:t>
            </a:r>
          </a:p>
        </p:txBody>
      </p:sp>
      <p:pic>
        <p:nvPicPr>
          <p:cNvPr id="5" name="Picture 4" descr="Shape, circle&#10;&#10;Description automatically generated">
            <a:extLst>
              <a:ext uri="{FF2B5EF4-FFF2-40B4-BE49-F238E27FC236}">
                <a16:creationId xmlns:a16="http://schemas.microsoft.com/office/drawing/2014/main" id="{DB4BD1B9-09FE-47DB-A44A-13F09A8AA00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4652" b="22328"/>
          <a:stretch/>
        </p:blipFill>
        <p:spPr>
          <a:xfrm>
            <a:off x="3012408" y="2571751"/>
            <a:ext cx="1125072" cy="745630"/>
          </a:xfrm>
          <a:prstGeom prst="rect">
            <a:avLst/>
          </a:prstGeom>
        </p:spPr>
      </p:pic>
      <p:pic>
        <p:nvPicPr>
          <p:cNvPr id="1026" name="Picture 2" descr="Judo Fundamentals: Waza (Techniques) | Judo Channel | Token Corporation:  Official partner of the All Japan Judo Federation (Zenjuren)">
            <a:extLst>
              <a:ext uri="{FF2B5EF4-FFF2-40B4-BE49-F238E27FC236}">
                <a16:creationId xmlns:a16="http://schemas.microsoft.com/office/drawing/2014/main" id="{9C41A1E8-4DF3-48CC-BCD8-AD5D0FCD3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751" y="4401861"/>
            <a:ext cx="1349729" cy="8676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drawing of a clock&#10;&#10;Description automatically generated with low confidence">
            <a:extLst>
              <a:ext uri="{FF2B5EF4-FFF2-40B4-BE49-F238E27FC236}">
                <a16:creationId xmlns:a16="http://schemas.microsoft.com/office/drawing/2014/main" id="{D41BBA77-A7C8-4FB5-8E11-118ED8DB635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5546"/>
          <a:stretch/>
        </p:blipFill>
        <p:spPr>
          <a:xfrm>
            <a:off x="3980155" y="4648832"/>
            <a:ext cx="1056215" cy="708981"/>
          </a:xfrm>
          <a:prstGeom prst="rect">
            <a:avLst/>
          </a:prstGeom>
        </p:spPr>
      </p:pic>
      <p:pic>
        <p:nvPicPr>
          <p:cNvPr id="11" name="Picture 10">
            <a:extLst>
              <a:ext uri="{FF2B5EF4-FFF2-40B4-BE49-F238E27FC236}">
                <a16:creationId xmlns:a16="http://schemas.microsoft.com/office/drawing/2014/main" id="{4169EC09-3BE6-461A-B14F-8A43EEFC0A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7442" y="4029413"/>
            <a:ext cx="777017" cy="867683"/>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D861D07A-10A9-43BE-9749-C27751D377D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09033" y="4332735"/>
            <a:ext cx="1693304" cy="917207"/>
          </a:xfrm>
          <a:prstGeom prst="rect">
            <a:avLst/>
          </a:prstGeom>
        </p:spPr>
      </p:pic>
      <p:pic>
        <p:nvPicPr>
          <p:cNvPr id="7" name="Picture 6" descr="Diagram&#10;&#10;Description automatically generated">
            <a:extLst>
              <a:ext uri="{FF2B5EF4-FFF2-40B4-BE49-F238E27FC236}">
                <a16:creationId xmlns:a16="http://schemas.microsoft.com/office/drawing/2014/main" id="{E117F897-6B71-4E96-B6B9-7AC93A2DFA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5031" y="4059211"/>
            <a:ext cx="1476082" cy="738041"/>
          </a:xfrm>
          <a:prstGeom prst="rect">
            <a:avLst/>
          </a:prstGeom>
        </p:spPr>
      </p:pic>
      <p:pic>
        <p:nvPicPr>
          <p:cNvPr id="10" name="Picture 9">
            <a:extLst>
              <a:ext uri="{FF2B5EF4-FFF2-40B4-BE49-F238E27FC236}">
                <a16:creationId xmlns:a16="http://schemas.microsoft.com/office/drawing/2014/main" id="{5E056A16-29DC-E5E2-102F-436C779C9DE0}"/>
              </a:ext>
            </a:extLst>
          </p:cNvPr>
          <p:cNvPicPr>
            <a:picLocks noChangeAspect="1"/>
          </p:cNvPicPr>
          <p:nvPr/>
        </p:nvPicPr>
        <p:blipFill>
          <a:blip r:embed="rId9"/>
          <a:stretch>
            <a:fillRect/>
          </a:stretch>
        </p:blipFill>
        <p:spPr>
          <a:xfrm>
            <a:off x="101329" y="857250"/>
            <a:ext cx="3647582" cy="5143500"/>
          </a:xfrm>
          <a:prstGeom prst="rect">
            <a:avLst/>
          </a:prstGeom>
        </p:spPr>
      </p:pic>
      <p:pic>
        <p:nvPicPr>
          <p:cNvPr id="16" name="Picture 15">
            <a:extLst>
              <a:ext uri="{FF2B5EF4-FFF2-40B4-BE49-F238E27FC236}">
                <a16:creationId xmlns:a16="http://schemas.microsoft.com/office/drawing/2014/main" id="{3FB545FD-CD01-EEE4-9446-C3900CEEA1CF}"/>
              </a:ext>
            </a:extLst>
          </p:cNvPr>
          <p:cNvPicPr>
            <a:picLocks noChangeAspect="1"/>
          </p:cNvPicPr>
          <p:nvPr/>
        </p:nvPicPr>
        <p:blipFill>
          <a:blip r:embed="rId10"/>
          <a:stretch>
            <a:fillRect/>
          </a:stretch>
        </p:blipFill>
        <p:spPr>
          <a:xfrm>
            <a:off x="157883" y="857250"/>
            <a:ext cx="8828234" cy="5143500"/>
          </a:xfrm>
          <a:prstGeom prst="rect">
            <a:avLst/>
          </a:prstGeom>
        </p:spPr>
      </p:pic>
      <p:pic>
        <p:nvPicPr>
          <p:cNvPr id="20" name="Picture 19">
            <a:extLst>
              <a:ext uri="{FF2B5EF4-FFF2-40B4-BE49-F238E27FC236}">
                <a16:creationId xmlns:a16="http://schemas.microsoft.com/office/drawing/2014/main" id="{7489D9AF-5952-587C-595E-71D67E579638}"/>
              </a:ext>
            </a:extLst>
          </p:cNvPr>
          <p:cNvPicPr>
            <a:picLocks noChangeAspect="1"/>
          </p:cNvPicPr>
          <p:nvPr/>
        </p:nvPicPr>
        <p:blipFill>
          <a:blip r:embed="rId11"/>
          <a:stretch>
            <a:fillRect/>
          </a:stretch>
        </p:blipFill>
        <p:spPr>
          <a:xfrm>
            <a:off x="0" y="866764"/>
            <a:ext cx="9144000" cy="5124473"/>
          </a:xfrm>
          <a:prstGeom prst="rect">
            <a:avLst/>
          </a:prstGeom>
        </p:spPr>
      </p:pic>
      <p:pic>
        <p:nvPicPr>
          <p:cNvPr id="22" name="Picture 21">
            <a:extLst>
              <a:ext uri="{FF2B5EF4-FFF2-40B4-BE49-F238E27FC236}">
                <a16:creationId xmlns:a16="http://schemas.microsoft.com/office/drawing/2014/main" id="{EEF3CEB7-B504-0266-093F-301EB711B1AD}"/>
              </a:ext>
            </a:extLst>
          </p:cNvPr>
          <p:cNvPicPr>
            <a:picLocks noChangeAspect="1"/>
          </p:cNvPicPr>
          <p:nvPr/>
        </p:nvPicPr>
        <p:blipFill>
          <a:blip r:embed="rId12"/>
          <a:stretch>
            <a:fillRect/>
          </a:stretch>
        </p:blipFill>
        <p:spPr>
          <a:xfrm>
            <a:off x="0" y="1270389"/>
            <a:ext cx="9144000" cy="4317222"/>
          </a:xfrm>
          <a:prstGeom prst="rect">
            <a:avLst/>
          </a:prstGeom>
        </p:spPr>
      </p:pic>
      <p:pic>
        <p:nvPicPr>
          <p:cNvPr id="24" name="Picture 23">
            <a:extLst>
              <a:ext uri="{FF2B5EF4-FFF2-40B4-BE49-F238E27FC236}">
                <a16:creationId xmlns:a16="http://schemas.microsoft.com/office/drawing/2014/main" id="{46D2EA20-6BA7-C6CB-8D20-34E33DCA1FA4}"/>
              </a:ext>
            </a:extLst>
          </p:cNvPr>
          <p:cNvPicPr>
            <a:picLocks noChangeAspect="1"/>
          </p:cNvPicPr>
          <p:nvPr/>
        </p:nvPicPr>
        <p:blipFill>
          <a:blip r:embed="rId13"/>
          <a:stretch>
            <a:fillRect/>
          </a:stretch>
        </p:blipFill>
        <p:spPr>
          <a:xfrm>
            <a:off x="285750" y="857250"/>
            <a:ext cx="8572500" cy="5143500"/>
          </a:xfrm>
          <a:prstGeom prst="rect">
            <a:avLst/>
          </a:prstGeom>
        </p:spPr>
      </p:pic>
    </p:spTree>
    <p:extLst>
      <p:ext uri="{BB962C8B-B14F-4D97-AF65-F5344CB8AC3E}">
        <p14:creationId xmlns:p14="http://schemas.microsoft.com/office/powerpoint/2010/main" val="948433579"/>
      </p:ext>
    </p:extLst>
  </p:cSld>
  <p:clrMapOvr>
    <a:masterClrMapping/>
  </p:clrMapOvr>
  <mc:AlternateContent xmlns:mc="http://schemas.openxmlformats.org/markup-compatibility/2006" xmlns:p14="http://schemas.microsoft.com/office/powerpoint/2010/main">
    <mc:Choice Requires="p14">
      <p:transition spd="slow" p14:dur="2000" advTm="114001"/>
    </mc:Choice>
    <mc:Fallback xmlns="">
      <p:transition spd="slow" advTm="1140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1066800"/>
          </a:xfrm>
        </p:spPr>
        <p:txBody>
          <a:bodyPr/>
          <a:lstStyle/>
          <a:p>
            <a:r>
              <a:rPr lang="en-US" altLang="en-US" dirty="0">
                <a:solidFill>
                  <a:schemeClr val="tx1"/>
                </a:solidFill>
              </a:rPr>
              <a:t>Stakeholder Outcomes</a:t>
            </a:r>
            <a:endParaRPr lang="en-US" dirty="0">
              <a:solidFill>
                <a:schemeClr val="tx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57674248"/>
              </p:ext>
            </p:extLst>
          </p:nvPr>
        </p:nvGraphicFramePr>
        <p:xfrm>
          <a:off x="228600" y="1295400"/>
          <a:ext cx="8763000" cy="548640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1638300">
                  <a:extLst>
                    <a:ext uri="{9D8B030D-6E8A-4147-A177-3AD203B41FA5}">
                      <a16:colId xmlns:a16="http://schemas.microsoft.com/office/drawing/2014/main" val="20002"/>
                    </a:ext>
                  </a:extLst>
                </a:gridCol>
                <a:gridCol w="2743200">
                  <a:extLst>
                    <a:ext uri="{9D8B030D-6E8A-4147-A177-3AD203B41FA5}">
                      <a16:colId xmlns:a16="http://schemas.microsoft.com/office/drawing/2014/main" val="20003"/>
                    </a:ext>
                  </a:extLst>
                </a:gridCol>
              </a:tblGrid>
              <a:tr h="762000">
                <a:tc>
                  <a:txBody>
                    <a:bodyPr/>
                    <a:lstStyle/>
                    <a:p>
                      <a:r>
                        <a:rPr lang="en-US" dirty="0"/>
                        <a:t>Stakeholder</a:t>
                      </a:r>
                    </a:p>
                  </a:txBody>
                  <a:tcPr/>
                </a:tc>
                <a:tc>
                  <a:txBody>
                    <a:bodyPr/>
                    <a:lstStyle/>
                    <a:p>
                      <a:r>
                        <a:rPr lang="en-US" dirty="0"/>
                        <a:t>Best case</a:t>
                      </a:r>
                    </a:p>
                  </a:txBody>
                  <a:tcPr/>
                </a:tc>
                <a:tc>
                  <a:txBody>
                    <a:bodyPr/>
                    <a:lstStyle/>
                    <a:p>
                      <a:r>
                        <a:rPr lang="en-US" dirty="0"/>
                        <a:t>Likely</a:t>
                      </a:r>
                    </a:p>
                  </a:txBody>
                  <a:tcPr/>
                </a:tc>
                <a:tc>
                  <a:txBody>
                    <a:bodyPr/>
                    <a:lstStyle/>
                    <a:p>
                      <a:r>
                        <a:rPr lang="en-US" dirty="0"/>
                        <a:t>Worst case</a:t>
                      </a:r>
                    </a:p>
                  </a:txBody>
                  <a:tcPr/>
                </a:tc>
                <a:extLst>
                  <a:ext uri="{0D108BD9-81ED-4DB2-BD59-A6C34878D82A}">
                    <a16:rowId xmlns:a16="http://schemas.microsoft.com/office/drawing/2014/main" val="10000"/>
                  </a:ext>
                </a:extLst>
              </a:tr>
              <a:tr h="762000">
                <a:tc>
                  <a:txBody>
                    <a:bodyPr/>
                    <a:lstStyle/>
                    <a:p>
                      <a:r>
                        <a:rPr lang="en-US" dirty="0"/>
                        <a:t>WHO</a:t>
                      </a:r>
                    </a:p>
                  </a:txBody>
                  <a:tcPr/>
                </a:tc>
                <a:tc>
                  <a:txBody>
                    <a:bodyPr/>
                    <a:lstStyle/>
                    <a:p>
                      <a:endParaRPr lang="en-US" dirty="0"/>
                    </a:p>
                  </a:txBody>
                  <a:tcPr/>
                </a:tc>
                <a:tc>
                  <a:txBody>
                    <a:bodyPr/>
                    <a:lstStyle/>
                    <a:p>
                      <a:endParaRPr lang="en-US" dirty="0"/>
                    </a:p>
                  </a:txBody>
                  <a:tcPr/>
                </a:tc>
                <a:tc>
                  <a:txBody>
                    <a:bodyPr/>
                    <a:lstStyle/>
                    <a:p>
                      <a:r>
                        <a:rPr lang="en-US" dirty="0"/>
                        <a:t>Money loss, reputational harm,</a:t>
                      </a:r>
                      <a:r>
                        <a:rPr lang="en-US" baseline="0" dirty="0"/>
                        <a:t> law suits, angry donors</a:t>
                      </a:r>
                      <a:endParaRPr lang="en-US" dirty="0"/>
                    </a:p>
                  </a:txBody>
                  <a:tcPr/>
                </a:tc>
                <a:extLst>
                  <a:ext uri="{0D108BD9-81ED-4DB2-BD59-A6C34878D82A}">
                    <a16:rowId xmlns:a16="http://schemas.microsoft.com/office/drawing/2014/main" val="10001"/>
                  </a:ext>
                </a:extLst>
              </a:tr>
              <a:tr h="762000">
                <a:tc>
                  <a:txBody>
                    <a:bodyPr/>
                    <a:lstStyle/>
                    <a:p>
                      <a:r>
                        <a:rPr lang="en-US" dirty="0"/>
                        <a:t>Doctor</a:t>
                      </a:r>
                    </a:p>
                  </a:txBody>
                  <a:tcPr/>
                </a:tc>
                <a:tc>
                  <a:txBody>
                    <a:bodyPr/>
                    <a:lstStyle/>
                    <a:p>
                      <a:r>
                        <a:rPr lang="en-US" dirty="0"/>
                        <a:t>Free time/better care on hard cases</a:t>
                      </a:r>
                    </a:p>
                  </a:txBody>
                  <a:tcPr/>
                </a:tc>
                <a:tc>
                  <a:txBody>
                    <a:bodyPr/>
                    <a:lstStyle/>
                    <a:p>
                      <a:endParaRPr lang="en-US" dirty="0"/>
                    </a:p>
                  </a:txBody>
                  <a:tcPr/>
                </a:tc>
                <a:tc>
                  <a:txBody>
                    <a:bodyPr/>
                    <a:lstStyle/>
                    <a:p>
                      <a:r>
                        <a:rPr lang="en-US" dirty="0"/>
                        <a:t>Job loss</a:t>
                      </a:r>
                    </a:p>
                  </a:txBody>
                  <a:tcPr/>
                </a:tc>
                <a:extLst>
                  <a:ext uri="{0D108BD9-81ED-4DB2-BD59-A6C34878D82A}">
                    <a16:rowId xmlns:a16="http://schemas.microsoft.com/office/drawing/2014/main" val="10002"/>
                  </a:ext>
                </a:extLst>
              </a:tr>
              <a:tr h="762000">
                <a:tc>
                  <a:txBody>
                    <a:bodyPr/>
                    <a:lstStyle/>
                    <a:p>
                      <a:r>
                        <a:rPr lang="en-US" dirty="0"/>
                        <a:t>Patient</a:t>
                      </a:r>
                    </a:p>
                  </a:txBody>
                  <a:tcPr/>
                </a:tc>
                <a:tc>
                  <a:txBody>
                    <a:bodyPr/>
                    <a:lstStyle/>
                    <a:p>
                      <a:r>
                        <a:rPr lang="en-US" dirty="0"/>
                        <a:t>Faster, cheaper, better, accessible care</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r h="762000">
                <a:tc>
                  <a:txBody>
                    <a:bodyPr/>
                    <a:lstStyle/>
                    <a:p>
                      <a:r>
                        <a:rPr lang="en-US" dirty="0"/>
                        <a:t>Authorities</a:t>
                      </a:r>
                    </a:p>
                  </a:txBody>
                  <a:tcPr/>
                </a:tc>
                <a:tc>
                  <a:txBody>
                    <a:bodyPr/>
                    <a:lstStyle/>
                    <a:p>
                      <a:r>
                        <a:rPr lang="en-US" dirty="0"/>
                        <a:t>All laws met</a:t>
                      </a:r>
                    </a:p>
                  </a:txBody>
                  <a:tcPr/>
                </a:tc>
                <a:tc>
                  <a:txBody>
                    <a:bodyPr/>
                    <a:lstStyle/>
                    <a:p>
                      <a:r>
                        <a:rPr lang="en-US" dirty="0"/>
                        <a:t>Negotiation, updates</a:t>
                      </a:r>
                    </a:p>
                  </a:txBody>
                  <a:tcPr/>
                </a:tc>
                <a:tc>
                  <a:txBody>
                    <a:bodyPr/>
                    <a:lstStyle/>
                    <a:p>
                      <a:r>
                        <a:rPr lang="en-US" dirty="0"/>
                        <a:t>Non-compliance</a:t>
                      </a:r>
                    </a:p>
                  </a:txBody>
                  <a:tcPr/>
                </a:tc>
                <a:extLst>
                  <a:ext uri="{0D108BD9-81ED-4DB2-BD59-A6C34878D82A}">
                    <a16:rowId xmlns:a16="http://schemas.microsoft.com/office/drawing/2014/main" val="10004"/>
                  </a:ext>
                </a:extLst>
              </a:tr>
              <a:tr h="762000">
                <a:tc>
                  <a:txBody>
                    <a:bodyPr/>
                    <a:lstStyle/>
                    <a:p>
                      <a:r>
                        <a:rPr lang="en-US" dirty="0"/>
                        <a:t>Technical teams</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r h="762000">
                <a:tc>
                  <a:txBody>
                    <a:bodyPr/>
                    <a:lstStyle/>
                    <a:p>
                      <a:r>
                        <a:rPr lang="en-US" dirty="0"/>
                        <a:t>Donors</a:t>
                      </a:r>
                    </a:p>
                  </a:txBody>
                  <a:tcPr/>
                </a:tc>
                <a:tc>
                  <a:txBody>
                    <a:bodyPr/>
                    <a:lstStyle/>
                    <a:p>
                      <a:r>
                        <a:rPr lang="en-US" dirty="0"/>
                        <a:t>High accuracy…</a:t>
                      </a:r>
                    </a:p>
                  </a:txBody>
                  <a:tcPr/>
                </a:tc>
                <a:tc>
                  <a:txBody>
                    <a:bodyPr/>
                    <a:lstStyle/>
                    <a:p>
                      <a:endParaRPr lang="en-US" dirty="0"/>
                    </a:p>
                  </a:txBody>
                  <a:tcPr/>
                </a:tc>
                <a:tc>
                  <a:txBody>
                    <a:bodyPr/>
                    <a:lstStyle/>
                    <a:p>
                      <a:r>
                        <a:rPr lang="en-US" dirty="0"/>
                        <a:t>Money wasted</a:t>
                      </a:r>
                    </a:p>
                  </a:txBody>
                  <a:tcPr/>
                </a:tc>
                <a:extLst>
                  <a:ext uri="{0D108BD9-81ED-4DB2-BD59-A6C34878D82A}">
                    <a16:rowId xmlns:a16="http://schemas.microsoft.com/office/drawing/2014/main" val="10006"/>
                  </a:ext>
                </a:extLst>
              </a:tr>
            </a:tbl>
          </a:graphicData>
        </a:graphic>
      </p:graphicFrame>
      <p:sp>
        <p:nvSpPr>
          <p:cNvPr id="3" name="Star: 5 Points 2">
            <a:extLst>
              <a:ext uri="{FF2B5EF4-FFF2-40B4-BE49-F238E27FC236}">
                <a16:creationId xmlns:a16="http://schemas.microsoft.com/office/drawing/2014/main" id="{E61AE3C9-8ED4-3AB2-1DA4-5DA9A0EA1672}"/>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1869854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1066800"/>
          </a:xfrm>
        </p:spPr>
        <p:txBody>
          <a:bodyPr/>
          <a:lstStyle/>
          <a:p>
            <a:r>
              <a:rPr lang="en-US" altLang="en-US" dirty="0">
                <a:solidFill>
                  <a:schemeClr val="tx1"/>
                </a:solidFill>
              </a:rPr>
              <a:t>Managing Stakeholder Exercise</a:t>
            </a:r>
            <a:endParaRPr lang="en-US" dirty="0">
              <a:solidFill>
                <a:schemeClr val="tx1"/>
              </a:solidFill>
            </a:endParaRPr>
          </a:p>
        </p:txBody>
      </p:sp>
      <p:sp>
        <p:nvSpPr>
          <p:cNvPr id="3" name="Content Placeholder 2"/>
          <p:cNvSpPr>
            <a:spLocks noGrp="1"/>
          </p:cNvSpPr>
          <p:nvPr>
            <p:ph idx="1"/>
          </p:nvPr>
        </p:nvSpPr>
        <p:spPr>
          <a:xfrm>
            <a:off x="228600" y="1295400"/>
            <a:ext cx="8915400" cy="5257800"/>
          </a:xfrm>
        </p:spPr>
        <p:txBody>
          <a:bodyPr/>
          <a:lstStyle/>
          <a:p>
            <a:pPr marL="0" indent="0">
              <a:buNone/>
            </a:pPr>
            <a:r>
              <a:rPr lang="en-US" sz="2800" dirty="0"/>
              <a:t>Explain how to handle the variances.  Identify who tells/does what to whom.  Was any of it preventable?</a:t>
            </a:r>
          </a:p>
          <a:p>
            <a:pPr marL="0" indent="0">
              <a:buNone/>
            </a:pPr>
            <a:r>
              <a:rPr lang="en-US" sz="2000" dirty="0"/>
              <a:t>-The top donor is indicted for fraud and cannot deliver 30% of the funding.</a:t>
            </a:r>
          </a:p>
          <a:p>
            <a:pPr marL="0" indent="0">
              <a:buNone/>
            </a:pPr>
            <a:r>
              <a:rPr lang="en-US" sz="2000" dirty="0"/>
              <a:t>-The top donor is indicted for fraud, but wants WHO to testify on their behalf.</a:t>
            </a:r>
          </a:p>
          <a:p>
            <a:pPr marL="0" indent="0">
              <a:buNone/>
            </a:pPr>
            <a:r>
              <a:rPr lang="en-US" sz="2000" dirty="0"/>
              <a:t>-WHO leadership changes. The new CEO is interested in community-led care and not technology.</a:t>
            </a:r>
          </a:p>
          <a:p>
            <a:pPr marL="0" indent="0">
              <a:buNone/>
            </a:pPr>
            <a:r>
              <a:rPr lang="en-US" sz="2000" dirty="0"/>
              <a:t>-Doctors go on strike in protest.</a:t>
            </a:r>
          </a:p>
          <a:p>
            <a:pPr marL="0" indent="0">
              <a:buNone/>
            </a:pPr>
            <a:r>
              <a:rPr lang="en-US" sz="2000" dirty="0"/>
              <a:t>-Doctors sue WHO in court over false accuracy claims.</a:t>
            </a:r>
          </a:p>
          <a:p>
            <a:pPr marL="0" indent="0">
              <a:buNone/>
            </a:pPr>
            <a:r>
              <a:rPr lang="en-US" sz="2000" dirty="0"/>
              <a:t>-Patients in rural </a:t>
            </a:r>
            <a:r>
              <a:rPr lang="en-US" sz="2000" dirty="0" err="1"/>
              <a:t>Outerpotamialand</a:t>
            </a:r>
            <a:r>
              <a:rPr lang="en-US" sz="2000" dirty="0"/>
              <a:t> refuse medical care “from a robot”.</a:t>
            </a:r>
          </a:p>
          <a:p>
            <a:pPr marL="0" indent="0">
              <a:buNone/>
            </a:pPr>
            <a:r>
              <a:rPr lang="en-US" sz="2000" dirty="0"/>
              <a:t>-Patients refuse to pay higher taxes/fees in protest of AI-doctors.</a:t>
            </a:r>
          </a:p>
          <a:p>
            <a:pPr marL="0" indent="0">
              <a:buNone/>
            </a:pPr>
            <a:r>
              <a:rPr lang="en-US" sz="2000" dirty="0"/>
              <a:t>-The FDA leader had no authority to greenlight the project, halfway through.</a:t>
            </a:r>
          </a:p>
          <a:p>
            <a:pPr marL="0" indent="0">
              <a:buNone/>
            </a:pPr>
            <a:r>
              <a:rPr lang="en-US" sz="2000" dirty="0"/>
              <a:t>-The NHS has announced new measures to safeguard against AI error.  All results need to be vetted by a human.   </a:t>
            </a:r>
          </a:p>
          <a:p>
            <a:pPr marL="0" indent="0">
              <a:buNone/>
            </a:pPr>
            <a:r>
              <a:rPr lang="en-US" sz="2000" dirty="0"/>
              <a:t>-The developer team lead gets hired by a rival company.</a:t>
            </a:r>
          </a:p>
          <a:p>
            <a:pPr marL="0" indent="0">
              <a:buNone/>
            </a:pPr>
            <a:r>
              <a:rPr lang="en-US" sz="2000" dirty="0"/>
              <a:t>-The developer team lead loses her laptop that had the code/data.</a:t>
            </a:r>
          </a:p>
          <a:p>
            <a:pPr marL="0" indent="0">
              <a:buNone/>
            </a:pPr>
            <a:endParaRPr lang="en-US" sz="2000" dirty="0"/>
          </a:p>
          <a:p>
            <a:pPr marL="0" indent="0">
              <a:buNone/>
            </a:pPr>
            <a:endParaRPr lang="en-US" sz="2000" dirty="0"/>
          </a:p>
        </p:txBody>
      </p:sp>
      <p:sp>
        <p:nvSpPr>
          <p:cNvPr id="4" name="Star: 5 Points 3">
            <a:extLst>
              <a:ext uri="{FF2B5EF4-FFF2-40B4-BE49-F238E27FC236}">
                <a16:creationId xmlns:a16="http://schemas.microsoft.com/office/drawing/2014/main" id="{2A1CBAA7-5974-989F-2364-1B59E6891CF5}"/>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4049830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3561348-654B-423C-AAD9-491379734F32}"/>
              </a:ext>
            </a:extLst>
          </p:cNvPr>
          <p:cNvSpPr>
            <a:spLocks noGrp="1" noChangeArrowheads="1"/>
          </p:cNvSpPr>
          <p:nvPr>
            <p:ph type="title"/>
          </p:nvPr>
        </p:nvSpPr>
        <p:spPr/>
        <p:txBody>
          <a:bodyPr/>
          <a:lstStyle/>
          <a:p>
            <a:r>
              <a:rPr lang="en-US" altLang="en-US"/>
              <a:t>Week One: Appendix A</a:t>
            </a:r>
          </a:p>
        </p:txBody>
      </p:sp>
      <p:sp>
        <p:nvSpPr>
          <p:cNvPr id="22531" name="Rectangle 3">
            <a:extLst>
              <a:ext uri="{FF2B5EF4-FFF2-40B4-BE49-F238E27FC236}">
                <a16:creationId xmlns:a16="http://schemas.microsoft.com/office/drawing/2014/main" id="{731198F0-96CE-49F3-A36F-C1D6740FE265}"/>
              </a:ext>
            </a:extLst>
          </p:cNvPr>
          <p:cNvSpPr>
            <a:spLocks noGrp="1" noChangeArrowheads="1"/>
          </p:cNvSpPr>
          <p:nvPr>
            <p:ph type="body" idx="1"/>
          </p:nvPr>
        </p:nvSpPr>
        <p:spPr/>
        <p:txBody>
          <a:bodyPr/>
          <a:lstStyle/>
          <a:p>
            <a:pPr lvl="1"/>
            <a:r>
              <a:rPr lang="en-US" altLang="en-US"/>
              <a:t>There’s a unique </a:t>
            </a:r>
            <a:r>
              <a:rPr lang="en-US" altLang="en-US">
                <a:solidFill>
                  <a:schemeClr val="accent2"/>
                </a:solidFill>
              </a:rPr>
              <a:t>deliverable</a:t>
            </a:r>
            <a:r>
              <a:rPr lang="en-US" altLang="en-US"/>
              <a:t> produced.</a:t>
            </a:r>
          </a:p>
          <a:p>
            <a:r>
              <a:rPr lang="en-US" altLang="en-US"/>
              <a:t>The “triple constraint,” or the “project triangle.”</a:t>
            </a:r>
          </a:p>
        </p:txBody>
      </p:sp>
      <p:sp>
        <p:nvSpPr>
          <p:cNvPr id="22532" name="AutoShape 4">
            <a:extLst>
              <a:ext uri="{FF2B5EF4-FFF2-40B4-BE49-F238E27FC236}">
                <a16:creationId xmlns:a16="http://schemas.microsoft.com/office/drawing/2014/main" id="{C95D51C4-D9DE-4B69-88A7-6D04E4FB98D6}"/>
              </a:ext>
            </a:extLst>
          </p:cNvPr>
          <p:cNvSpPr>
            <a:spLocks noChangeArrowheads="1"/>
          </p:cNvSpPr>
          <p:nvPr/>
        </p:nvSpPr>
        <p:spPr bwMode="auto">
          <a:xfrm>
            <a:off x="2743200" y="3276600"/>
            <a:ext cx="2133600" cy="1838325"/>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endParaRPr lang="en-US" altLang="en-US"/>
          </a:p>
        </p:txBody>
      </p:sp>
      <p:sp>
        <p:nvSpPr>
          <p:cNvPr id="22533" name="Oval 5">
            <a:extLst>
              <a:ext uri="{FF2B5EF4-FFF2-40B4-BE49-F238E27FC236}">
                <a16:creationId xmlns:a16="http://schemas.microsoft.com/office/drawing/2014/main" id="{6FC0AF5F-FD3F-43B4-823E-D5C6C7007A67}"/>
              </a:ext>
            </a:extLst>
          </p:cNvPr>
          <p:cNvSpPr>
            <a:spLocks noChangeArrowheads="1"/>
          </p:cNvSpPr>
          <p:nvPr/>
        </p:nvSpPr>
        <p:spPr bwMode="auto">
          <a:xfrm>
            <a:off x="3429000" y="5257800"/>
            <a:ext cx="685800" cy="609600"/>
          </a:xfrm>
          <a:prstGeom prst="ellipse">
            <a:avLst/>
          </a:prstGeom>
          <a:solidFill>
            <a:schemeClr val="accent1"/>
          </a:solidFill>
          <a:ln w="9525">
            <a:solidFill>
              <a:schemeClr val="tx1"/>
            </a:solidFill>
            <a:miter lim="800000"/>
            <a:headEnd/>
            <a:tailEnd/>
          </a:ln>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ctr" eaLnBrk="1" hangingPunct="1"/>
            <a:r>
              <a:rPr kumimoji="1" lang="en-US" altLang="en-US" sz="1400" b="1">
                <a:ea typeface="ＭＳ Ｐゴシック" panose="020B0600070205080204" pitchFamily="34" charset="-128"/>
              </a:rPr>
              <a:t>Scope</a:t>
            </a:r>
          </a:p>
        </p:txBody>
      </p:sp>
      <p:sp>
        <p:nvSpPr>
          <p:cNvPr id="22534" name="Oval 6">
            <a:extLst>
              <a:ext uri="{FF2B5EF4-FFF2-40B4-BE49-F238E27FC236}">
                <a16:creationId xmlns:a16="http://schemas.microsoft.com/office/drawing/2014/main" id="{C7716777-E94F-4A14-BBBD-A6FF5F3D5206}"/>
              </a:ext>
            </a:extLst>
          </p:cNvPr>
          <p:cNvSpPr>
            <a:spLocks noChangeArrowheads="1"/>
          </p:cNvSpPr>
          <p:nvPr/>
        </p:nvSpPr>
        <p:spPr bwMode="auto">
          <a:xfrm>
            <a:off x="2286000" y="3810000"/>
            <a:ext cx="685800" cy="609600"/>
          </a:xfrm>
          <a:prstGeom prst="ellipse">
            <a:avLst/>
          </a:prstGeom>
          <a:solidFill>
            <a:schemeClr val="accent1"/>
          </a:solidFill>
          <a:ln w="9525">
            <a:solidFill>
              <a:schemeClr val="tx1"/>
            </a:solidFill>
            <a:miter lim="800000"/>
            <a:headEnd/>
            <a:tailEnd/>
          </a:ln>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ctr" eaLnBrk="1" hangingPunct="1"/>
            <a:r>
              <a:rPr kumimoji="1" lang="en-US" altLang="en-US" sz="1400" b="1">
                <a:ea typeface="ＭＳ Ｐゴシック" panose="020B0600070205080204" pitchFamily="34" charset="-128"/>
              </a:rPr>
              <a:t>Cost</a:t>
            </a:r>
          </a:p>
        </p:txBody>
      </p:sp>
      <p:sp>
        <p:nvSpPr>
          <p:cNvPr id="22535" name="Oval 7">
            <a:extLst>
              <a:ext uri="{FF2B5EF4-FFF2-40B4-BE49-F238E27FC236}">
                <a16:creationId xmlns:a16="http://schemas.microsoft.com/office/drawing/2014/main" id="{94475F8E-13E5-4816-BE7F-F048709DC539}"/>
              </a:ext>
            </a:extLst>
          </p:cNvPr>
          <p:cNvSpPr>
            <a:spLocks noChangeArrowheads="1"/>
          </p:cNvSpPr>
          <p:nvPr/>
        </p:nvSpPr>
        <p:spPr bwMode="auto">
          <a:xfrm>
            <a:off x="4495800" y="3810000"/>
            <a:ext cx="685800" cy="609600"/>
          </a:xfrm>
          <a:prstGeom prst="ellipse">
            <a:avLst/>
          </a:prstGeom>
          <a:solidFill>
            <a:schemeClr val="accent1"/>
          </a:solidFill>
          <a:ln w="9525">
            <a:solidFill>
              <a:schemeClr val="tx1"/>
            </a:solidFill>
            <a:miter lim="800000"/>
            <a:headEnd/>
            <a:tailEnd/>
          </a:ln>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ctr" eaLnBrk="1" hangingPunct="1"/>
            <a:r>
              <a:rPr kumimoji="1" lang="en-US" altLang="en-US" sz="1400" b="1">
                <a:ea typeface="ＭＳ Ｐゴシック" panose="020B0600070205080204" pitchFamily="34" charset="-128"/>
              </a:rPr>
              <a:t>Time</a:t>
            </a:r>
          </a:p>
        </p:txBody>
      </p:sp>
      <p:sp>
        <p:nvSpPr>
          <p:cNvPr id="22536" name="Text Box 8">
            <a:extLst>
              <a:ext uri="{FF2B5EF4-FFF2-40B4-BE49-F238E27FC236}">
                <a16:creationId xmlns:a16="http://schemas.microsoft.com/office/drawing/2014/main" id="{5E987CA3-470B-4B29-9703-B4352B43E678}"/>
              </a:ext>
            </a:extLst>
          </p:cNvPr>
          <p:cNvSpPr txBox="1">
            <a:spLocks noChangeArrowheads="1"/>
          </p:cNvSpPr>
          <p:nvPr/>
        </p:nvSpPr>
        <p:spPr bwMode="auto">
          <a:xfrm>
            <a:off x="3200400" y="43434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ctr">
              <a:spcBef>
                <a:spcPct val="50000"/>
              </a:spcBef>
            </a:pPr>
            <a:r>
              <a:rPr lang="en-US" altLang="en-US" sz="2400"/>
              <a:t>Quality</a:t>
            </a:r>
          </a:p>
        </p:txBody>
      </p:sp>
      <p:sp>
        <p:nvSpPr>
          <p:cNvPr id="2" name="Star: 5 Points 1">
            <a:extLst>
              <a:ext uri="{FF2B5EF4-FFF2-40B4-BE49-F238E27FC236}">
                <a16:creationId xmlns:a16="http://schemas.microsoft.com/office/drawing/2014/main" id="{B2A15CEC-6FFD-D150-7328-B5ACDE84B0B1}"/>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283279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578F25C-1120-4ED7-9025-36F4C20E3D81}"/>
              </a:ext>
            </a:extLst>
          </p:cNvPr>
          <p:cNvSpPr>
            <a:spLocks noGrp="1" noChangeArrowheads="1"/>
          </p:cNvSpPr>
          <p:nvPr>
            <p:ph type="title"/>
          </p:nvPr>
        </p:nvSpPr>
        <p:spPr/>
        <p:txBody>
          <a:bodyPr/>
          <a:lstStyle/>
          <a:p>
            <a:r>
              <a:rPr lang="en-US" altLang="en-US"/>
              <a:t>Week One: Appendix A</a:t>
            </a:r>
          </a:p>
        </p:txBody>
      </p:sp>
      <p:sp>
        <p:nvSpPr>
          <p:cNvPr id="23555" name="Rectangle 3">
            <a:extLst>
              <a:ext uri="{FF2B5EF4-FFF2-40B4-BE49-F238E27FC236}">
                <a16:creationId xmlns:a16="http://schemas.microsoft.com/office/drawing/2014/main" id="{1BE88842-E293-4096-9526-4DBC25919E98}"/>
              </a:ext>
            </a:extLst>
          </p:cNvPr>
          <p:cNvSpPr>
            <a:spLocks noGrp="1" noChangeArrowheads="1"/>
          </p:cNvSpPr>
          <p:nvPr>
            <p:ph type="body" idx="1"/>
          </p:nvPr>
        </p:nvSpPr>
        <p:spPr/>
        <p:txBody>
          <a:bodyPr/>
          <a:lstStyle/>
          <a:p>
            <a:r>
              <a:rPr lang="en-US" altLang="en-US"/>
              <a:t>When working with your project sponsor, it’s a good idea to define which of the three things on the project triangle are fixed, and which are flexible.  </a:t>
            </a:r>
          </a:p>
          <a:p>
            <a:r>
              <a:rPr lang="en-US" altLang="en-US"/>
              <a:t>Everything you do in Microsoft Project will be striking a balance between time, cost, and scope.</a:t>
            </a:r>
          </a:p>
        </p:txBody>
      </p:sp>
      <p:sp>
        <p:nvSpPr>
          <p:cNvPr id="2" name="Star: 5 Points 1">
            <a:extLst>
              <a:ext uri="{FF2B5EF4-FFF2-40B4-BE49-F238E27FC236}">
                <a16:creationId xmlns:a16="http://schemas.microsoft.com/office/drawing/2014/main" id="{9243A27D-4FC5-96EA-6647-4652BEF68CCA}"/>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C319E47A-00A8-4A52-9FDE-E08F52143727}"/>
              </a:ext>
            </a:extLst>
          </p:cNvPr>
          <p:cNvSpPr>
            <a:spLocks noGrp="1" noChangeArrowheads="1"/>
          </p:cNvSpPr>
          <p:nvPr>
            <p:ph type="title"/>
          </p:nvPr>
        </p:nvSpPr>
        <p:spPr/>
        <p:txBody>
          <a:bodyPr/>
          <a:lstStyle/>
          <a:p>
            <a:r>
              <a:rPr lang="en-US" altLang="en-US"/>
              <a:t>Week One: Appendix A</a:t>
            </a:r>
          </a:p>
        </p:txBody>
      </p:sp>
      <p:sp>
        <p:nvSpPr>
          <p:cNvPr id="24579" name="Rectangle 3">
            <a:extLst>
              <a:ext uri="{FF2B5EF4-FFF2-40B4-BE49-F238E27FC236}">
                <a16:creationId xmlns:a16="http://schemas.microsoft.com/office/drawing/2014/main" id="{3EF350F9-776E-4492-B0F1-F21E98108ECB}"/>
              </a:ext>
            </a:extLst>
          </p:cNvPr>
          <p:cNvSpPr>
            <a:spLocks noGrp="1" noChangeArrowheads="1"/>
          </p:cNvSpPr>
          <p:nvPr>
            <p:ph type="body" idx="1"/>
          </p:nvPr>
        </p:nvSpPr>
        <p:spPr/>
        <p:txBody>
          <a:bodyPr/>
          <a:lstStyle/>
          <a:p>
            <a:r>
              <a:rPr lang="en-US" altLang="en-US"/>
              <a:t>Time:</a:t>
            </a:r>
          </a:p>
          <a:p>
            <a:pPr lvl="1"/>
            <a:r>
              <a:rPr lang="en-US" altLang="en-US"/>
              <a:t>For the Fourth of July fireworks, the deadline would be more important than the cost, or than the scope.</a:t>
            </a:r>
          </a:p>
          <a:p>
            <a:pPr lvl="1"/>
            <a:r>
              <a:rPr lang="en-US" altLang="en-US"/>
              <a:t>You’d rather have a smaller show on the Fourth of July than a great show in August.</a:t>
            </a:r>
          </a:p>
          <a:p>
            <a:pPr lvl="1"/>
            <a:r>
              <a:rPr lang="en-US" altLang="en-US"/>
              <a:t>And you might pay more than planned if you had to, to get the fireworks on the Fourth.</a:t>
            </a:r>
          </a:p>
        </p:txBody>
      </p:sp>
      <p:sp>
        <p:nvSpPr>
          <p:cNvPr id="2" name="Star: 5 Points 1">
            <a:extLst>
              <a:ext uri="{FF2B5EF4-FFF2-40B4-BE49-F238E27FC236}">
                <a16:creationId xmlns:a16="http://schemas.microsoft.com/office/drawing/2014/main" id="{EA968D36-30DE-1A81-DC76-1DBECB744AD3}"/>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C71B4FC5-DA0C-423F-B8C6-DC1150E8844B}"/>
              </a:ext>
            </a:extLst>
          </p:cNvPr>
          <p:cNvSpPr>
            <a:spLocks noGrp="1" noChangeArrowheads="1"/>
          </p:cNvSpPr>
          <p:nvPr>
            <p:ph type="title"/>
          </p:nvPr>
        </p:nvSpPr>
        <p:spPr/>
        <p:txBody>
          <a:bodyPr/>
          <a:lstStyle/>
          <a:p>
            <a:r>
              <a:rPr lang="en-US" altLang="en-US"/>
              <a:t>Week One: Appendix A</a:t>
            </a:r>
          </a:p>
        </p:txBody>
      </p:sp>
      <p:sp>
        <p:nvSpPr>
          <p:cNvPr id="25603" name="Rectangle 3">
            <a:extLst>
              <a:ext uri="{FF2B5EF4-FFF2-40B4-BE49-F238E27FC236}">
                <a16:creationId xmlns:a16="http://schemas.microsoft.com/office/drawing/2014/main" id="{EC7D3B80-2D19-47AD-8597-0B1CCA50954C}"/>
              </a:ext>
            </a:extLst>
          </p:cNvPr>
          <p:cNvSpPr>
            <a:spLocks noGrp="1" noChangeArrowheads="1"/>
          </p:cNvSpPr>
          <p:nvPr>
            <p:ph type="body" idx="1"/>
          </p:nvPr>
        </p:nvSpPr>
        <p:spPr/>
        <p:txBody>
          <a:bodyPr/>
          <a:lstStyle/>
          <a:p>
            <a:pPr>
              <a:lnSpc>
                <a:spcPct val="90000"/>
              </a:lnSpc>
            </a:pPr>
            <a:r>
              <a:rPr lang="en-US" altLang="en-US"/>
              <a:t>Cost</a:t>
            </a:r>
          </a:p>
          <a:p>
            <a:pPr lvl="1">
              <a:lnSpc>
                <a:spcPct val="90000"/>
              </a:lnSpc>
            </a:pPr>
            <a:r>
              <a:rPr lang="en-US" altLang="en-US"/>
              <a:t>Your cost will include hourly pay for people who work on your project</a:t>
            </a:r>
          </a:p>
          <a:p>
            <a:pPr lvl="1">
              <a:lnSpc>
                <a:spcPct val="90000"/>
              </a:lnSpc>
            </a:pPr>
            <a:r>
              <a:rPr lang="en-US" altLang="en-US"/>
              <a:t>Equipment rentals</a:t>
            </a:r>
          </a:p>
          <a:p>
            <a:pPr lvl="1">
              <a:lnSpc>
                <a:spcPct val="90000"/>
              </a:lnSpc>
            </a:pPr>
            <a:r>
              <a:rPr lang="en-US" altLang="en-US"/>
              <a:t>Materials that get used throughout the project</a:t>
            </a:r>
          </a:p>
          <a:p>
            <a:pPr lvl="1">
              <a:lnSpc>
                <a:spcPct val="90000"/>
              </a:lnSpc>
            </a:pPr>
            <a:r>
              <a:rPr lang="en-US" altLang="en-US"/>
              <a:t>All the other events and issues that cost money throughout your project.</a:t>
            </a:r>
          </a:p>
          <a:p>
            <a:pPr>
              <a:lnSpc>
                <a:spcPct val="90000"/>
              </a:lnSpc>
            </a:pPr>
            <a:r>
              <a:rPr lang="en-US" altLang="en-US"/>
              <a:t>Cost constraints</a:t>
            </a:r>
          </a:p>
          <a:p>
            <a:pPr lvl="1">
              <a:lnSpc>
                <a:spcPct val="90000"/>
              </a:lnSpc>
            </a:pPr>
            <a:r>
              <a:rPr lang="en-US" altLang="en-US"/>
              <a:t>A fixed price contract</a:t>
            </a:r>
          </a:p>
          <a:p>
            <a:pPr lvl="1">
              <a:lnSpc>
                <a:spcPct val="90000"/>
              </a:lnSpc>
            </a:pPr>
            <a:r>
              <a:rPr lang="en-US" altLang="en-US"/>
              <a:t>You can only use in-house people in your organization</a:t>
            </a:r>
          </a:p>
        </p:txBody>
      </p:sp>
      <p:sp>
        <p:nvSpPr>
          <p:cNvPr id="2" name="Star: 5 Points 1">
            <a:extLst>
              <a:ext uri="{FF2B5EF4-FFF2-40B4-BE49-F238E27FC236}">
                <a16:creationId xmlns:a16="http://schemas.microsoft.com/office/drawing/2014/main" id="{D7403E20-F74E-19CD-702E-E94824F02A2C}"/>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40BA7A8-9395-488D-94BC-5CC061EF3151}"/>
              </a:ext>
            </a:extLst>
          </p:cNvPr>
          <p:cNvSpPr>
            <a:spLocks noGrp="1" noChangeArrowheads="1"/>
          </p:cNvSpPr>
          <p:nvPr>
            <p:ph type="title"/>
          </p:nvPr>
        </p:nvSpPr>
        <p:spPr/>
        <p:txBody>
          <a:bodyPr/>
          <a:lstStyle/>
          <a:p>
            <a:r>
              <a:rPr lang="en-US" altLang="en-US"/>
              <a:t>Week One: Appendix A</a:t>
            </a:r>
          </a:p>
        </p:txBody>
      </p:sp>
      <p:sp>
        <p:nvSpPr>
          <p:cNvPr id="26627" name="Rectangle 3">
            <a:extLst>
              <a:ext uri="{FF2B5EF4-FFF2-40B4-BE49-F238E27FC236}">
                <a16:creationId xmlns:a16="http://schemas.microsoft.com/office/drawing/2014/main" id="{7217F7F4-32B7-41BE-8AAE-D4725F79A0C4}"/>
              </a:ext>
            </a:extLst>
          </p:cNvPr>
          <p:cNvSpPr>
            <a:spLocks noGrp="1" noChangeArrowheads="1"/>
          </p:cNvSpPr>
          <p:nvPr>
            <p:ph type="body" idx="1"/>
          </p:nvPr>
        </p:nvSpPr>
        <p:spPr/>
        <p:txBody>
          <a:bodyPr/>
          <a:lstStyle/>
          <a:p>
            <a:r>
              <a:rPr lang="en-US" altLang="en-US"/>
              <a:t>Cost constraints, cont’d:</a:t>
            </a:r>
          </a:p>
          <a:p>
            <a:pPr lvl="1"/>
            <a:r>
              <a:rPr lang="en-US" altLang="en-US"/>
              <a:t>You’ve been allocated a fixed amount to do the project. A $5,000 grant to create a public art installation.</a:t>
            </a:r>
          </a:p>
          <a:p>
            <a:r>
              <a:rPr lang="en-US" altLang="en-US"/>
              <a:t>Scope</a:t>
            </a:r>
          </a:p>
          <a:p>
            <a:pPr lvl="1"/>
            <a:r>
              <a:rPr lang="en-US" altLang="en-US">
                <a:solidFill>
                  <a:schemeClr val="accent2"/>
                </a:solidFill>
              </a:rPr>
              <a:t>Product scope</a:t>
            </a:r>
            <a:r>
              <a:rPr lang="en-US" altLang="en-US"/>
              <a:t> versus </a:t>
            </a:r>
            <a:r>
              <a:rPr lang="en-US" altLang="en-US">
                <a:solidFill>
                  <a:schemeClr val="accent2"/>
                </a:solidFill>
              </a:rPr>
              <a:t>project scope</a:t>
            </a:r>
          </a:p>
          <a:p>
            <a:pPr lvl="2"/>
            <a:r>
              <a:rPr lang="en-US" altLang="en-US"/>
              <a:t>Product scope: the intended quality, features, and functions of the product</a:t>
            </a:r>
          </a:p>
          <a:p>
            <a:pPr lvl="2"/>
            <a:r>
              <a:rPr lang="en-US" altLang="en-US"/>
              <a:t>Project scope: everything that needs to get done in order to produce the product.</a:t>
            </a:r>
          </a:p>
        </p:txBody>
      </p:sp>
      <p:sp>
        <p:nvSpPr>
          <p:cNvPr id="2" name="Star: 5 Points 1">
            <a:extLst>
              <a:ext uri="{FF2B5EF4-FFF2-40B4-BE49-F238E27FC236}">
                <a16:creationId xmlns:a16="http://schemas.microsoft.com/office/drawing/2014/main" id="{E4CD1C1B-0171-AC2D-32A3-46ACFEA3C863}"/>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BF50DF1-1C89-43E8-81DA-5FD615096A02}"/>
              </a:ext>
            </a:extLst>
          </p:cNvPr>
          <p:cNvSpPr>
            <a:spLocks noGrp="1" noChangeArrowheads="1"/>
          </p:cNvSpPr>
          <p:nvPr>
            <p:ph type="title"/>
          </p:nvPr>
        </p:nvSpPr>
        <p:spPr/>
        <p:txBody>
          <a:bodyPr/>
          <a:lstStyle/>
          <a:p>
            <a:r>
              <a:rPr lang="en-US" altLang="en-US"/>
              <a:t>Week One: Appendix A</a:t>
            </a:r>
          </a:p>
        </p:txBody>
      </p:sp>
      <p:sp>
        <p:nvSpPr>
          <p:cNvPr id="27651" name="Rectangle 3">
            <a:extLst>
              <a:ext uri="{FF2B5EF4-FFF2-40B4-BE49-F238E27FC236}">
                <a16:creationId xmlns:a16="http://schemas.microsoft.com/office/drawing/2014/main" id="{538D1D48-8A21-4B61-BB3A-E155DB780677}"/>
              </a:ext>
            </a:extLst>
          </p:cNvPr>
          <p:cNvSpPr>
            <a:spLocks noGrp="1" noChangeArrowheads="1"/>
          </p:cNvSpPr>
          <p:nvPr>
            <p:ph type="body" idx="1"/>
          </p:nvPr>
        </p:nvSpPr>
        <p:spPr/>
        <p:txBody>
          <a:bodyPr/>
          <a:lstStyle/>
          <a:p>
            <a:pPr>
              <a:lnSpc>
                <a:spcPct val="90000"/>
              </a:lnSpc>
            </a:pPr>
            <a:r>
              <a:rPr lang="en-US" altLang="en-US"/>
              <a:t>Scope constraints</a:t>
            </a:r>
          </a:p>
          <a:p>
            <a:pPr lvl="1">
              <a:lnSpc>
                <a:spcPct val="90000"/>
              </a:lnSpc>
            </a:pPr>
            <a:r>
              <a:rPr lang="en-US" altLang="en-US"/>
              <a:t>Engineering projects would have very finely documented specifications. Let’s say your company has won a contract to develop an automotive product that has exact requirements, with physical measurements down to 0.01 mm.</a:t>
            </a:r>
          </a:p>
          <a:p>
            <a:pPr lvl="1">
              <a:lnSpc>
                <a:spcPct val="90000"/>
              </a:lnSpc>
            </a:pPr>
            <a:r>
              <a:rPr lang="en-US" altLang="en-US"/>
              <a:t>You’re constructing a building with a height restriction of 50 feet.</a:t>
            </a:r>
          </a:p>
          <a:p>
            <a:pPr lvl="1">
              <a:lnSpc>
                <a:spcPct val="90000"/>
              </a:lnSpc>
            </a:pPr>
            <a:r>
              <a:rPr lang="en-US" altLang="en-US"/>
              <a:t>You have to use in-house services, and they have their own product management methodology.</a:t>
            </a:r>
          </a:p>
        </p:txBody>
      </p:sp>
      <p:sp>
        <p:nvSpPr>
          <p:cNvPr id="2" name="Star: 5 Points 1">
            <a:extLst>
              <a:ext uri="{FF2B5EF4-FFF2-40B4-BE49-F238E27FC236}">
                <a16:creationId xmlns:a16="http://schemas.microsoft.com/office/drawing/2014/main" id="{BA667C58-4DC9-9ED0-FCC0-1564E53A51E5}"/>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CD05C85A-D65F-49AC-9900-0334527397C2}"/>
              </a:ext>
            </a:extLst>
          </p:cNvPr>
          <p:cNvSpPr>
            <a:spLocks noGrp="1" noChangeArrowheads="1"/>
          </p:cNvSpPr>
          <p:nvPr>
            <p:ph type="title"/>
          </p:nvPr>
        </p:nvSpPr>
        <p:spPr/>
        <p:txBody>
          <a:bodyPr/>
          <a:lstStyle/>
          <a:p>
            <a:r>
              <a:rPr lang="en-US" altLang="en-US"/>
              <a:t>Week One: Appendix A</a:t>
            </a:r>
          </a:p>
        </p:txBody>
      </p:sp>
      <p:sp>
        <p:nvSpPr>
          <p:cNvPr id="28675" name="Rectangle 3">
            <a:extLst>
              <a:ext uri="{FF2B5EF4-FFF2-40B4-BE49-F238E27FC236}">
                <a16:creationId xmlns:a16="http://schemas.microsoft.com/office/drawing/2014/main" id="{CC2F741F-F98F-4AA0-ACAE-489F780184A3}"/>
              </a:ext>
            </a:extLst>
          </p:cNvPr>
          <p:cNvSpPr>
            <a:spLocks noGrp="1" noChangeArrowheads="1"/>
          </p:cNvSpPr>
          <p:nvPr>
            <p:ph type="body" idx="1"/>
          </p:nvPr>
        </p:nvSpPr>
        <p:spPr/>
        <p:txBody>
          <a:bodyPr/>
          <a:lstStyle/>
          <a:p>
            <a:r>
              <a:rPr lang="en-US" altLang="en-US"/>
              <a:t>When the project triangle gets skewed:</a:t>
            </a:r>
          </a:p>
          <a:p>
            <a:pPr>
              <a:buFont typeface="Wingdings" panose="05000000000000000000" pitchFamily="2" charset="2"/>
              <a:buNone/>
            </a:pPr>
            <a:endParaRPr lang="en-US" altLang="en-US"/>
          </a:p>
        </p:txBody>
      </p:sp>
      <p:sp>
        <p:nvSpPr>
          <p:cNvPr id="28676" name="Oval 4">
            <a:extLst>
              <a:ext uri="{FF2B5EF4-FFF2-40B4-BE49-F238E27FC236}">
                <a16:creationId xmlns:a16="http://schemas.microsoft.com/office/drawing/2014/main" id="{96A2A6DC-C850-4E61-91AF-7FB7B3CEC647}"/>
              </a:ext>
            </a:extLst>
          </p:cNvPr>
          <p:cNvSpPr>
            <a:spLocks noChangeArrowheads="1"/>
          </p:cNvSpPr>
          <p:nvPr/>
        </p:nvSpPr>
        <p:spPr bwMode="auto">
          <a:xfrm>
            <a:off x="1752600" y="4754563"/>
            <a:ext cx="685800" cy="609600"/>
          </a:xfrm>
          <a:prstGeom prst="ellipse">
            <a:avLst/>
          </a:prstGeom>
          <a:solidFill>
            <a:schemeClr val="accent1"/>
          </a:solidFill>
          <a:ln w="9525">
            <a:solidFill>
              <a:schemeClr val="tx1"/>
            </a:solidFill>
            <a:miter lim="800000"/>
            <a:headEnd/>
            <a:tailEnd/>
          </a:ln>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ctr" eaLnBrk="1" hangingPunct="1"/>
            <a:r>
              <a:rPr kumimoji="1" lang="en-US" altLang="en-US" sz="1400" b="1">
                <a:ea typeface="ＭＳ Ｐゴシック" panose="020B0600070205080204" pitchFamily="34" charset="-128"/>
              </a:rPr>
              <a:t>Scope</a:t>
            </a:r>
          </a:p>
        </p:txBody>
      </p:sp>
      <p:sp>
        <p:nvSpPr>
          <p:cNvPr id="28677" name="Oval 5">
            <a:extLst>
              <a:ext uri="{FF2B5EF4-FFF2-40B4-BE49-F238E27FC236}">
                <a16:creationId xmlns:a16="http://schemas.microsoft.com/office/drawing/2014/main" id="{851D93F0-591E-4143-9017-41A7673D51EC}"/>
              </a:ext>
            </a:extLst>
          </p:cNvPr>
          <p:cNvSpPr>
            <a:spLocks noChangeArrowheads="1"/>
          </p:cNvSpPr>
          <p:nvPr/>
        </p:nvSpPr>
        <p:spPr bwMode="auto">
          <a:xfrm>
            <a:off x="2057400" y="2819400"/>
            <a:ext cx="990600" cy="1020763"/>
          </a:xfrm>
          <a:prstGeom prst="ellipse">
            <a:avLst/>
          </a:prstGeom>
          <a:solidFill>
            <a:schemeClr val="accent1"/>
          </a:solidFill>
          <a:ln w="9525">
            <a:solidFill>
              <a:schemeClr val="tx1"/>
            </a:solidFill>
            <a:miter lim="800000"/>
            <a:headEnd/>
            <a:tailEnd/>
          </a:ln>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ctr" eaLnBrk="1" hangingPunct="1"/>
            <a:r>
              <a:rPr kumimoji="1" lang="en-US" altLang="en-US" sz="1400" b="1">
                <a:ea typeface="ＭＳ Ｐゴシック" panose="020B0600070205080204" pitchFamily="34" charset="-128"/>
              </a:rPr>
              <a:t>Cost</a:t>
            </a:r>
          </a:p>
        </p:txBody>
      </p:sp>
      <p:sp>
        <p:nvSpPr>
          <p:cNvPr id="28678" name="Oval 6">
            <a:extLst>
              <a:ext uri="{FF2B5EF4-FFF2-40B4-BE49-F238E27FC236}">
                <a16:creationId xmlns:a16="http://schemas.microsoft.com/office/drawing/2014/main" id="{698B528A-E6C5-4A1B-910D-F652AE74E3EB}"/>
              </a:ext>
            </a:extLst>
          </p:cNvPr>
          <p:cNvSpPr>
            <a:spLocks noChangeArrowheads="1"/>
          </p:cNvSpPr>
          <p:nvPr/>
        </p:nvSpPr>
        <p:spPr bwMode="auto">
          <a:xfrm>
            <a:off x="533400" y="3611563"/>
            <a:ext cx="685800" cy="609600"/>
          </a:xfrm>
          <a:prstGeom prst="ellipse">
            <a:avLst/>
          </a:prstGeom>
          <a:solidFill>
            <a:schemeClr val="accent1"/>
          </a:solidFill>
          <a:ln w="9525">
            <a:solidFill>
              <a:schemeClr val="tx1"/>
            </a:solidFill>
            <a:miter lim="800000"/>
            <a:headEnd/>
            <a:tailEnd/>
          </a:ln>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ctr" eaLnBrk="1" hangingPunct="1"/>
            <a:r>
              <a:rPr kumimoji="1" lang="en-US" altLang="en-US" sz="1400" b="1">
                <a:ea typeface="ＭＳ Ｐゴシック" panose="020B0600070205080204" pitchFamily="34" charset="-128"/>
              </a:rPr>
              <a:t>Time</a:t>
            </a:r>
          </a:p>
        </p:txBody>
      </p:sp>
      <p:sp>
        <p:nvSpPr>
          <p:cNvPr id="28679" name="AutoShape 11">
            <a:extLst>
              <a:ext uri="{FF2B5EF4-FFF2-40B4-BE49-F238E27FC236}">
                <a16:creationId xmlns:a16="http://schemas.microsoft.com/office/drawing/2014/main" id="{8C5C915E-D0B4-46C1-B914-CD5AD0B932DD}"/>
              </a:ext>
            </a:extLst>
          </p:cNvPr>
          <p:cNvSpPr>
            <a:spLocks noChangeArrowheads="1"/>
          </p:cNvSpPr>
          <p:nvPr/>
        </p:nvSpPr>
        <p:spPr bwMode="auto">
          <a:xfrm>
            <a:off x="1295400" y="3154363"/>
            <a:ext cx="1600200" cy="1447800"/>
          </a:xfrm>
          <a:prstGeom prst="rtTriangle">
            <a:avLst/>
          </a:prstGeom>
          <a:solidFill>
            <a:schemeClr val="accent1"/>
          </a:solidFill>
          <a:ln w="9525">
            <a:solidFill>
              <a:schemeClr val="tx1"/>
            </a:solidFill>
            <a:miter lim="800000"/>
            <a:headEnd/>
            <a:tailEnd/>
          </a:ln>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endParaRPr lang="en-US" altLang="en-US"/>
          </a:p>
        </p:txBody>
      </p:sp>
      <p:sp>
        <p:nvSpPr>
          <p:cNvPr id="28680" name="Text Box 12">
            <a:extLst>
              <a:ext uri="{FF2B5EF4-FFF2-40B4-BE49-F238E27FC236}">
                <a16:creationId xmlns:a16="http://schemas.microsoft.com/office/drawing/2014/main" id="{BECA7686-AE05-4B62-81BC-BB97F9A3D5A0}"/>
              </a:ext>
            </a:extLst>
          </p:cNvPr>
          <p:cNvSpPr txBox="1">
            <a:spLocks noChangeArrowheads="1"/>
          </p:cNvSpPr>
          <p:nvPr/>
        </p:nvSpPr>
        <p:spPr bwMode="auto">
          <a:xfrm>
            <a:off x="1295400" y="3916363"/>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ctr">
              <a:spcBef>
                <a:spcPct val="50000"/>
              </a:spcBef>
            </a:pPr>
            <a:r>
              <a:rPr lang="en-US" altLang="en-US" sz="2400"/>
              <a:t>Quality</a:t>
            </a:r>
          </a:p>
        </p:txBody>
      </p:sp>
      <p:sp>
        <p:nvSpPr>
          <p:cNvPr id="28681" name="Oval 13">
            <a:extLst>
              <a:ext uri="{FF2B5EF4-FFF2-40B4-BE49-F238E27FC236}">
                <a16:creationId xmlns:a16="http://schemas.microsoft.com/office/drawing/2014/main" id="{8A541CDF-2D69-444D-9E8A-DB88E5431E96}"/>
              </a:ext>
            </a:extLst>
          </p:cNvPr>
          <p:cNvSpPr>
            <a:spLocks noChangeArrowheads="1"/>
          </p:cNvSpPr>
          <p:nvPr/>
        </p:nvSpPr>
        <p:spPr bwMode="auto">
          <a:xfrm>
            <a:off x="6705600" y="4724400"/>
            <a:ext cx="685800" cy="609600"/>
          </a:xfrm>
          <a:prstGeom prst="ellipse">
            <a:avLst/>
          </a:prstGeom>
          <a:solidFill>
            <a:schemeClr val="accent1"/>
          </a:solidFill>
          <a:ln w="9525">
            <a:solidFill>
              <a:schemeClr val="tx1"/>
            </a:solidFill>
            <a:miter lim="800000"/>
            <a:headEnd/>
            <a:tailEnd/>
          </a:ln>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ctr" eaLnBrk="1" hangingPunct="1"/>
            <a:r>
              <a:rPr kumimoji="1" lang="en-US" altLang="en-US" sz="1400" b="1">
                <a:ea typeface="ＭＳ Ｐゴシック" panose="020B0600070205080204" pitchFamily="34" charset="-128"/>
              </a:rPr>
              <a:t>Scope</a:t>
            </a:r>
          </a:p>
        </p:txBody>
      </p:sp>
      <p:sp>
        <p:nvSpPr>
          <p:cNvPr id="28682" name="Oval 14">
            <a:extLst>
              <a:ext uri="{FF2B5EF4-FFF2-40B4-BE49-F238E27FC236}">
                <a16:creationId xmlns:a16="http://schemas.microsoft.com/office/drawing/2014/main" id="{CDE8B401-9EF8-4313-865E-EF81BFE3647C}"/>
              </a:ext>
            </a:extLst>
          </p:cNvPr>
          <p:cNvSpPr>
            <a:spLocks noChangeArrowheads="1"/>
          </p:cNvSpPr>
          <p:nvPr/>
        </p:nvSpPr>
        <p:spPr bwMode="auto">
          <a:xfrm>
            <a:off x="8001000" y="3276600"/>
            <a:ext cx="685800" cy="609600"/>
          </a:xfrm>
          <a:prstGeom prst="ellipse">
            <a:avLst/>
          </a:prstGeom>
          <a:solidFill>
            <a:schemeClr val="accent1"/>
          </a:solidFill>
          <a:ln w="9525">
            <a:solidFill>
              <a:schemeClr val="tx1"/>
            </a:solidFill>
            <a:miter lim="800000"/>
            <a:headEnd/>
            <a:tailEnd/>
          </a:ln>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ctr" eaLnBrk="1" hangingPunct="1"/>
            <a:r>
              <a:rPr kumimoji="1" lang="en-US" altLang="en-US" sz="1400" b="1">
                <a:ea typeface="ＭＳ Ｐゴシック" panose="020B0600070205080204" pitchFamily="34" charset="-128"/>
              </a:rPr>
              <a:t>Cost</a:t>
            </a:r>
          </a:p>
        </p:txBody>
      </p:sp>
      <p:sp>
        <p:nvSpPr>
          <p:cNvPr id="28683" name="Oval 15">
            <a:extLst>
              <a:ext uri="{FF2B5EF4-FFF2-40B4-BE49-F238E27FC236}">
                <a16:creationId xmlns:a16="http://schemas.microsoft.com/office/drawing/2014/main" id="{E5952E98-FA3D-4F63-9CCF-879497091973}"/>
              </a:ext>
            </a:extLst>
          </p:cNvPr>
          <p:cNvSpPr>
            <a:spLocks noChangeArrowheads="1"/>
          </p:cNvSpPr>
          <p:nvPr/>
        </p:nvSpPr>
        <p:spPr bwMode="auto">
          <a:xfrm>
            <a:off x="5562600" y="2667000"/>
            <a:ext cx="990600" cy="914400"/>
          </a:xfrm>
          <a:prstGeom prst="ellipse">
            <a:avLst/>
          </a:prstGeom>
          <a:solidFill>
            <a:schemeClr val="accent1"/>
          </a:solidFill>
          <a:ln w="9525">
            <a:solidFill>
              <a:schemeClr val="tx1"/>
            </a:solidFill>
            <a:miter lim="800000"/>
            <a:headEnd/>
            <a:tailEnd/>
          </a:ln>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ctr" eaLnBrk="1" hangingPunct="1"/>
            <a:r>
              <a:rPr kumimoji="1" lang="en-US" altLang="en-US" sz="1400" b="1">
                <a:ea typeface="ＭＳ Ｐゴシック" panose="020B0600070205080204" pitchFamily="34" charset="-128"/>
              </a:rPr>
              <a:t>Time</a:t>
            </a:r>
          </a:p>
        </p:txBody>
      </p:sp>
      <p:sp>
        <p:nvSpPr>
          <p:cNvPr id="28684" name="AutoShape 18">
            <a:extLst>
              <a:ext uri="{FF2B5EF4-FFF2-40B4-BE49-F238E27FC236}">
                <a16:creationId xmlns:a16="http://schemas.microsoft.com/office/drawing/2014/main" id="{58462B4F-82B4-42BA-AE40-4C5E16F682AC}"/>
              </a:ext>
            </a:extLst>
          </p:cNvPr>
          <p:cNvSpPr>
            <a:spLocks noChangeArrowheads="1"/>
          </p:cNvSpPr>
          <p:nvPr/>
        </p:nvSpPr>
        <p:spPr bwMode="auto">
          <a:xfrm rot="-5400000">
            <a:off x="5486400" y="2209800"/>
            <a:ext cx="1981200" cy="2895600"/>
          </a:xfrm>
          <a:prstGeom prst="rtTriangle">
            <a:avLst/>
          </a:prstGeom>
          <a:solidFill>
            <a:schemeClr val="accent1"/>
          </a:solidFill>
          <a:ln w="9525">
            <a:solidFill>
              <a:schemeClr val="tx1"/>
            </a:solidFill>
            <a:miter lim="800000"/>
            <a:headEnd/>
            <a:tailEnd/>
          </a:ln>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endParaRPr lang="en-US" altLang="en-US"/>
          </a:p>
        </p:txBody>
      </p:sp>
      <p:sp>
        <p:nvSpPr>
          <p:cNvPr id="28685" name="Text Box 19">
            <a:extLst>
              <a:ext uri="{FF2B5EF4-FFF2-40B4-BE49-F238E27FC236}">
                <a16:creationId xmlns:a16="http://schemas.microsoft.com/office/drawing/2014/main" id="{83E99535-9211-424B-AEAE-D7414144B11E}"/>
              </a:ext>
            </a:extLst>
          </p:cNvPr>
          <p:cNvSpPr txBox="1">
            <a:spLocks noChangeArrowheads="1"/>
          </p:cNvSpPr>
          <p:nvPr/>
        </p:nvSpPr>
        <p:spPr bwMode="auto">
          <a:xfrm>
            <a:off x="6172200" y="39624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gn="ctr">
              <a:spcBef>
                <a:spcPct val="50000"/>
              </a:spcBef>
            </a:pPr>
            <a:r>
              <a:rPr lang="en-US" altLang="en-US" sz="2400"/>
              <a:t>Quality</a:t>
            </a:r>
          </a:p>
        </p:txBody>
      </p:sp>
      <p:sp>
        <p:nvSpPr>
          <p:cNvPr id="28686" name="Text Box 20">
            <a:extLst>
              <a:ext uri="{FF2B5EF4-FFF2-40B4-BE49-F238E27FC236}">
                <a16:creationId xmlns:a16="http://schemas.microsoft.com/office/drawing/2014/main" id="{7DA1164F-CBDE-4A06-843B-B8009A4C2747}"/>
              </a:ext>
            </a:extLst>
          </p:cNvPr>
          <p:cNvSpPr txBox="1">
            <a:spLocks noChangeArrowheads="1"/>
          </p:cNvSpPr>
          <p:nvPr/>
        </p:nvSpPr>
        <p:spPr bwMode="auto">
          <a:xfrm>
            <a:off x="4114800" y="28194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spcBef>
                <a:spcPct val="50000"/>
              </a:spcBef>
            </a:pPr>
            <a:r>
              <a:rPr lang="en-US" altLang="en-US" sz="2400"/>
              <a:t>Or…</a:t>
            </a:r>
          </a:p>
        </p:txBody>
      </p:sp>
      <p:sp>
        <p:nvSpPr>
          <p:cNvPr id="28687" name="Text Box 21">
            <a:extLst>
              <a:ext uri="{FF2B5EF4-FFF2-40B4-BE49-F238E27FC236}">
                <a16:creationId xmlns:a16="http://schemas.microsoft.com/office/drawing/2014/main" id="{667EFC63-D59D-4F82-95CB-26D3066E1835}"/>
              </a:ext>
            </a:extLst>
          </p:cNvPr>
          <p:cNvSpPr txBox="1">
            <a:spLocks noChangeArrowheads="1"/>
          </p:cNvSpPr>
          <p:nvPr/>
        </p:nvSpPr>
        <p:spPr bwMode="auto">
          <a:xfrm>
            <a:off x="746125" y="5454650"/>
            <a:ext cx="3140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r>
              <a:rPr lang="en-US" altLang="en-US" sz="1800"/>
              <a:t>Decreased scope and time, but higher cost.</a:t>
            </a:r>
          </a:p>
        </p:txBody>
      </p:sp>
      <p:sp>
        <p:nvSpPr>
          <p:cNvPr id="28688" name="Text Box 23">
            <a:extLst>
              <a:ext uri="{FF2B5EF4-FFF2-40B4-BE49-F238E27FC236}">
                <a16:creationId xmlns:a16="http://schemas.microsoft.com/office/drawing/2014/main" id="{EFB0033E-E535-418A-B96B-DF7ADB24F19D}"/>
              </a:ext>
            </a:extLst>
          </p:cNvPr>
          <p:cNvSpPr txBox="1">
            <a:spLocks noChangeArrowheads="1"/>
          </p:cNvSpPr>
          <p:nvPr/>
        </p:nvSpPr>
        <p:spPr bwMode="auto">
          <a:xfrm>
            <a:off x="4937125" y="5486400"/>
            <a:ext cx="405447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r>
              <a:rPr lang="en-US" altLang="en-US" sz="1800"/>
              <a:t>If your cost is decreased, you may have to decrease your scope, and increase your time.</a:t>
            </a:r>
          </a:p>
        </p:txBody>
      </p:sp>
      <p:sp>
        <p:nvSpPr>
          <p:cNvPr id="2" name="Star: 5 Points 1">
            <a:extLst>
              <a:ext uri="{FF2B5EF4-FFF2-40B4-BE49-F238E27FC236}">
                <a16:creationId xmlns:a16="http://schemas.microsoft.com/office/drawing/2014/main" id="{E9AFFA82-6960-BE58-D64B-98669BF09E97}"/>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A6EB087E-2193-459A-824A-93E8CCA79ADC}"/>
              </a:ext>
            </a:extLst>
          </p:cNvPr>
          <p:cNvSpPr>
            <a:spLocks noGrp="1" noChangeArrowheads="1"/>
          </p:cNvSpPr>
          <p:nvPr>
            <p:ph type="title"/>
          </p:nvPr>
        </p:nvSpPr>
        <p:spPr/>
        <p:txBody>
          <a:bodyPr/>
          <a:lstStyle/>
          <a:p>
            <a:r>
              <a:rPr lang="en-US" altLang="en-US"/>
              <a:t>Week One: Appendix A</a:t>
            </a:r>
          </a:p>
        </p:txBody>
      </p:sp>
      <p:sp>
        <p:nvSpPr>
          <p:cNvPr id="29699" name="Rectangle 3">
            <a:extLst>
              <a:ext uri="{FF2B5EF4-FFF2-40B4-BE49-F238E27FC236}">
                <a16:creationId xmlns:a16="http://schemas.microsoft.com/office/drawing/2014/main" id="{68109A5B-097E-434E-A48A-E6C77199D31D}"/>
              </a:ext>
            </a:extLst>
          </p:cNvPr>
          <p:cNvSpPr>
            <a:spLocks noGrp="1" noChangeArrowheads="1"/>
          </p:cNvSpPr>
          <p:nvPr>
            <p:ph type="body" idx="1"/>
          </p:nvPr>
        </p:nvSpPr>
        <p:spPr/>
        <p:txBody>
          <a:bodyPr/>
          <a:lstStyle/>
          <a:p>
            <a:pPr>
              <a:lnSpc>
                <a:spcPct val="90000"/>
              </a:lnSpc>
            </a:pPr>
            <a:r>
              <a:rPr lang="en-US" altLang="en-US"/>
              <a:t>If the duration (time) of your project schedule decreases</a:t>
            </a:r>
          </a:p>
          <a:p>
            <a:pPr lvl="1">
              <a:lnSpc>
                <a:spcPct val="90000"/>
              </a:lnSpc>
            </a:pPr>
            <a:r>
              <a:rPr lang="en-US" altLang="en-US"/>
              <a:t>You may have to increase the budget (cost), because you may have to hire more resources to do the same work in less time.</a:t>
            </a:r>
          </a:p>
          <a:p>
            <a:pPr lvl="2">
              <a:lnSpc>
                <a:spcPct val="90000"/>
              </a:lnSpc>
            </a:pPr>
            <a:r>
              <a:rPr lang="en-US" altLang="en-US"/>
              <a:t>Watch your project scope and quality</a:t>
            </a:r>
          </a:p>
          <a:p>
            <a:pPr>
              <a:lnSpc>
                <a:spcPct val="90000"/>
              </a:lnSpc>
            </a:pPr>
            <a:r>
              <a:rPr lang="en-US" altLang="en-US"/>
              <a:t>If the budget (cost) decreases</a:t>
            </a:r>
          </a:p>
          <a:p>
            <a:pPr lvl="1">
              <a:lnSpc>
                <a:spcPct val="90000"/>
              </a:lnSpc>
            </a:pPr>
            <a:r>
              <a:rPr lang="en-US" altLang="en-US"/>
              <a:t>You might need more time.</a:t>
            </a:r>
          </a:p>
          <a:p>
            <a:pPr lvl="2">
              <a:lnSpc>
                <a:spcPct val="90000"/>
              </a:lnSpc>
            </a:pPr>
            <a:r>
              <a:rPr lang="en-US" altLang="en-US"/>
              <a:t>Let’s say you can’t hire the ideal number of people, or people with the best skills.</a:t>
            </a:r>
          </a:p>
          <a:p>
            <a:pPr lvl="2">
              <a:lnSpc>
                <a:spcPct val="90000"/>
              </a:lnSpc>
            </a:pPr>
            <a:r>
              <a:rPr lang="en-US" altLang="en-US"/>
              <a:t>You might have to use lesser quality materials. Try to maintain a balance between cost, scope, and quality.</a:t>
            </a:r>
          </a:p>
        </p:txBody>
      </p:sp>
      <p:sp>
        <p:nvSpPr>
          <p:cNvPr id="2" name="Star: 5 Points 1">
            <a:extLst>
              <a:ext uri="{FF2B5EF4-FFF2-40B4-BE49-F238E27FC236}">
                <a16:creationId xmlns:a16="http://schemas.microsoft.com/office/drawing/2014/main" id="{BE5227D9-24B9-D9D3-8448-E64A296ABAB1}"/>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1"/>
          <p:cNvSpPr txBox="1"/>
          <p:nvPr/>
        </p:nvSpPr>
        <p:spPr>
          <a:xfrm>
            <a:off x="1194332" y="4166585"/>
            <a:ext cx="2115443" cy="266105"/>
          </a:xfrm>
          <a:prstGeom prst="rect">
            <a:avLst/>
          </a:prstGeom>
          <a:noFill/>
          <a:ln>
            <a:noFill/>
          </a:ln>
        </p:spPr>
        <p:txBody>
          <a:bodyPr spcFirstLastPara="1" wrap="square" lIns="0" tIns="0" rIns="0" bIns="0" anchor="t" anchorCtr="0">
            <a:normAutofit/>
          </a:bodyPr>
          <a:lstStyle/>
          <a:p>
            <a:pPr defTabSz="514350">
              <a:lnSpc>
                <a:spcPct val="90000"/>
              </a:lnSpc>
              <a:spcBef>
                <a:spcPts val="563"/>
              </a:spcBef>
              <a:buClr>
                <a:srgbClr val="000000"/>
              </a:buClr>
              <a:buSzPts val="2400"/>
            </a:pPr>
            <a:endParaRPr sz="788" kern="0">
              <a:solidFill>
                <a:srgbClr val="000000"/>
              </a:solidFill>
              <a:latin typeface="Arial"/>
              <a:ea typeface="Arial"/>
              <a:cs typeface="Arial"/>
              <a:sym typeface="Arial"/>
            </a:endParaRPr>
          </a:p>
        </p:txBody>
      </p:sp>
      <p:sp>
        <p:nvSpPr>
          <p:cNvPr id="4" name="Google Shape;422;p3">
            <a:extLst>
              <a:ext uri="{FF2B5EF4-FFF2-40B4-BE49-F238E27FC236}">
                <a16:creationId xmlns:a16="http://schemas.microsoft.com/office/drawing/2014/main" id="{3F1BB654-BD3D-CCCD-423F-FE3B3A963C69}"/>
              </a:ext>
            </a:extLst>
          </p:cNvPr>
          <p:cNvSpPr txBox="1">
            <a:spLocks noGrp="1"/>
          </p:cNvSpPr>
          <p:nvPr>
            <p:ph type="title"/>
          </p:nvPr>
        </p:nvSpPr>
        <p:spPr>
          <a:xfrm>
            <a:off x="2839132" y="1839469"/>
            <a:ext cx="1971674" cy="321626"/>
          </a:xfrm>
          <a:prstGeom prst="rect">
            <a:avLst/>
          </a:prstGeom>
          <a:noFill/>
          <a:ln>
            <a:noFill/>
          </a:ln>
        </p:spPr>
        <p:txBody>
          <a:bodyPr spcFirstLastPara="1" vert="horz" wrap="square" lIns="0" tIns="0" rIns="0" bIns="0" rtlCol="0" anchor="b" anchorCtr="0">
            <a:noAutofit/>
          </a:bodyPr>
          <a:lstStyle/>
          <a:p>
            <a:pPr algn="ctr"/>
            <a:r>
              <a:rPr lang="en-US" b="1" i="1" dirty="0"/>
              <a:t>Project Management as a Career</a:t>
            </a:r>
            <a:endParaRPr b="1" i="1" dirty="0"/>
          </a:p>
        </p:txBody>
      </p:sp>
      <p:sp>
        <p:nvSpPr>
          <p:cNvPr id="5" name="Google Shape;424;p3">
            <a:extLst>
              <a:ext uri="{FF2B5EF4-FFF2-40B4-BE49-F238E27FC236}">
                <a16:creationId xmlns:a16="http://schemas.microsoft.com/office/drawing/2014/main" id="{4028C172-F1AB-6C2F-2C3F-B58CC95B7434}"/>
              </a:ext>
            </a:extLst>
          </p:cNvPr>
          <p:cNvSpPr txBox="1"/>
          <p:nvPr/>
        </p:nvSpPr>
        <p:spPr>
          <a:xfrm>
            <a:off x="1143001" y="2196515"/>
            <a:ext cx="4020607" cy="3106930"/>
          </a:xfrm>
          <a:prstGeom prst="rect">
            <a:avLst/>
          </a:prstGeom>
          <a:noFill/>
          <a:ln>
            <a:noFill/>
          </a:ln>
        </p:spPr>
        <p:txBody>
          <a:bodyPr spcFirstLastPara="1" wrap="square" lIns="0" tIns="0" rIns="0" bIns="0" anchor="t" anchorCtr="0">
            <a:noAutofit/>
          </a:bodyPr>
          <a:lstStyle/>
          <a:p>
            <a:pPr marL="128588" defTabSz="514350">
              <a:lnSpc>
                <a:spcPct val="90000"/>
              </a:lnSpc>
              <a:spcBef>
                <a:spcPts val="563"/>
              </a:spcBef>
              <a:buClr>
                <a:srgbClr val="000000"/>
              </a:buClr>
              <a:buSzPts val="1600"/>
            </a:pPr>
            <a:r>
              <a:rPr lang="en-US" sz="1125" kern="0" dirty="0">
                <a:solidFill>
                  <a:srgbClr val="000000"/>
                </a:solidFill>
                <a:latin typeface="Helvetica Neue"/>
                <a:ea typeface="Helvetica Neue"/>
                <a:cs typeface="Helvetica Neue"/>
                <a:sym typeface="Helvetica Neue"/>
              </a:rPr>
              <a:t>Join us for our </a:t>
            </a:r>
            <a:r>
              <a:rPr lang="en-US" sz="1125" i="1" kern="0" dirty="0">
                <a:solidFill>
                  <a:srgbClr val="000000"/>
                </a:solidFill>
                <a:latin typeface="Helvetica Neue"/>
                <a:ea typeface="Helvetica Neue"/>
                <a:cs typeface="Helvetica Neue"/>
                <a:sym typeface="Helvetica Neue"/>
              </a:rPr>
              <a:t>free</a:t>
            </a:r>
            <a:r>
              <a:rPr lang="en-US" sz="1125" kern="0" dirty="0">
                <a:solidFill>
                  <a:srgbClr val="000000"/>
                </a:solidFill>
                <a:latin typeface="Helvetica Neue"/>
                <a:ea typeface="Helvetica Neue"/>
                <a:cs typeface="Helvetica Neue"/>
                <a:sym typeface="Helvetica Neue"/>
              </a:rPr>
              <a:t> virtual event on Wednesday, October 23, 2024. 7:00 to 8:30pm. </a:t>
            </a:r>
          </a:p>
          <a:p>
            <a:pPr marL="128588" defTabSz="514350">
              <a:lnSpc>
                <a:spcPct val="90000"/>
              </a:lnSpc>
              <a:spcBef>
                <a:spcPts val="563"/>
              </a:spcBef>
              <a:buClr>
                <a:srgbClr val="000000"/>
              </a:buClr>
              <a:buSzPts val="1600"/>
            </a:pPr>
            <a:endParaRPr lang="en-US" sz="1125" kern="0" dirty="0">
              <a:solidFill>
                <a:srgbClr val="000000"/>
              </a:solidFill>
              <a:latin typeface="Helvetica Neue"/>
              <a:ea typeface="Helvetica Neue"/>
              <a:cs typeface="Helvetica Neue"/>
              <a:sym typeface="Helvetica Neue"/>
            </a:endParaRPr>
          </a:p>
          <a:p>
            <a:pPr marL="128588" defTabSz="514350">
              <a:lnSpc>
                <a:spcPct val="90000"/>
              </a:lnSpc>
              <a:spcBef>
                <a:spcPts val="563"/>
              </a:spcBef>
              <a:buClr>
                <a:srgbClr val="000000"/>
              </a:buClr>
              <a:buSzPts val="1600"/>
            </a:pPr>
            <a:r>
              <a:rPr lang="en-US" sz="1125" kern="0" dirty="0">
                <a:solidFill>
                  <a:srgbClr val="000000"/>
                </a:solidFill>
                <a:latin typeface="Helvetica Neue"/>
                <a:ea typeface="Helvetica Neue"/>
                <a:cs typeface="Helvetica Neue"/>
                <a:sym typeface="Helvetica Neue"/>
              </a:rPr>
              <a:t>Agenda</a:t>
            </a:r>
          </a:p>
          <a:p>
            <a:pPr marL="321469" indent="-192881" defTabSz="514350">
              <a:lnSpc>
                <a:spcPct val="90000"/>
              </a:lnSpc>
              <a:spcBef>
                <a:spcPts val="563"/>
              </a:spcBef>
              <a:buClr>
                <a:srgbClr val="000000"/>
              </a:buClr>
              <a:buSzPts val="1600"/>
              <a:buFont typeface="Arial" panose="020B0604020202020204" pitchFamily="34" charset="0"/>
              <a:buChar char="•"/>
            </a:pPr>
            <a:r>
              <a:rPr lang="en-US" sz="1125" kern="0" dirty="0">
                <a:solidFill>
                  <a:srgbClr val="000000"/>
                </a:solidFill>
                <a:latin typeface="Helvetica Neue"/>
                <a:ea typeface="Helvetica Neue"/>
                <a:cs typeface="Helvetica Neue"/>
                <a:sym typeface="Helvetica Neue"/>
              </a:rPr>
              <a:t>What is a Project Manager?</a:t>
            </a:r>
          </a:p>
          <a:p>
            <a:pPr marL="321469" indent="-192881" defTabSz="514350">
              <a:lnSpc>
                <a:spcPct val="90000"/>
              </a:lnSpc>
              <a:spcBef>
                <a:spcPts val="563"/>
              </a:spcBef>
              <a:buClr>
                <a:srgbClr val="000000"/>
              </a:buClr>
              <a:buSzPts val="1600"/>
              <a:buFont typeface="Arial" panose="020B0604020202020204" pitchFamily="34" charset="0"/>
              <a:buChar char="•"/>
            </a:pPr>
            <a:r>
              <a:rPr lang="en-US" sz="1125" kern="0" dirty="0">
                <a:solidFill>
                  <a:srgbClr val="000000"/>
                </a:solidFill>
                <a:latin typeface="Helvetica Neue"/>
                <a:ea typeface="Helvetica Neue"/>
                <a:cs typeface="Helvetica Neue"/>
                <a:sym typeface="Helvetica Neue"/>
              </a:rPr>
              <a:t>Project Management job trends</a:t>
            </a:r>
          </a:p>
          <a:p>
            <a:pPr marL="321469" indent="-192881" defTabSz="514350">
              <a:lnSpc>
                <a:spcPct val="90000"/>
              </a:lnSpc>
              <a:spcBef>
                <a:spcPts val="563"/>
              </a:spcBef>
              <a:buClr>
                <a:srgbClr val="000000"/>
              </a:buClr>
              <a:buSzPts val="1600"/>
              <a:buFont typeface="Arial" panose="020B0604020202020204" pitchFamily="34" charset="0"/>
              <a:buChar char="•"/>
            </a:pPr>
            <a:r>
              <a:rPr lang="en-US" sz="1125" kern="0" dirty="0">
                <a:solidFill>
                  <a:srgbClr val="000000"/>
                </a:solidFill>
                <a:latin typeface="Helvetica Neue"/>
                <a:ea typeface="Helvetica Neue"/>
                <a:cs typeface="Helvetica Neue"/>
                <a:sym typeface="Helvetica Neue"/>
              </a:rPr>
              <a:t>Pulse of the Profession -  The Future of Project Work</a:t>
            </a:r>
          </a:p>
          <a:p>
            <a:pPr marL="321469" indent="-192881" defTabSz="514350">
              <a:lnSpc>
                <a:spcPct val="90000"/>
              </a:lnSpc>
              <a:spcBef>
                <a:spcPts val="563"/>
              </a:spcBef>
              <a:buClr>
                <a:srgbClr val="000000"/>
              </a:buClr>
              <a:buSzPts val="1600"/>
              <a:buFont typeface="Arial"/>
              <a:buChar char="•"/>
            </a:pPr>
            <a:r>
              <a:rPr lang="en-US" sz="1125" kern="0" dirty="0">
                <a:solidFill>
                  <a:srgbClr val="000000"/>
                </a:solidFill>
                <a:latin typeface="Helvetica Neue"/>
                <a:ea typeface="Helvetica Neue"/>
                <a:cs typeface="Helvetica Neue"/>
                <a:sym typeface="Helvetica Neue"/>
              </a:rPr>
              <a:t>PMI Certifications </a:t>
            </a:r>
          </a:p>
          <a:p>
            <a:pPr marL="321469" indent="-192881" defTabSz="514350">
              <a:lnSpc>
                <a:spcPct val="90000"/>
              </a:lnSpc>
              <a:spcBef>
                <a:spcPts val="563"/>
              </a:spcBef>
              <a:buClr>
                <a:srgbClr val="000000"/>
              </a:buClr>
              <a:buSzPts val="1600"/>
              <a:buFont typeface="Arial"/>
              <a:buChar char="•"/>
            </a:pPr>
            <a:r>
              <a:rPr lang="en-US" sz="1125" kern="0" dirty="0">
                <a:solidFill>
                  <a:srgbClr val="000000"/>
                </a:solidFill>
                <a:latin typeface="Helvetica Neue"/>
                <a:ea typeface="Helvetica Neue"/>
                <a:cs typeface="Helvetica Neue"/>
                <a:sym typeface="Helvetica Neue"/>
              </a:rPr>
              <a:t>“A Day in the Life” of a project management professional</a:t>
            </a:r>
            <a:endParaRPr lang="en-US" sz="1125" kern="0" dirty="0">
              <a:solidFill>
                <a:srgbClr val="000000"/>
              </a:solidFill>
              <a:latin typeface="Arial"/>
              <a:cs typeface="Arial"/>
              <a:sym typeface="Arial"/>
            </a:endParaRPr>
          </a:p>
          <a:p>
            <a:pPr marL="321469" indent="-192881" defTabSz="514350">
              <a:lnSpc>
                <a:spcPct val="90000"/>
              </a:lnSpc>
              <a:spcBef>
                <a:spcPts val="563"/>
              </a:spcBef>
              <a:buClr>
                <a:srgbClr val="000000"/>
              </a:buClr>
              <a:buSzPts val="1600"/>
              <a:buFont typeface="Arial"/>
              <a:buChar char="•"/>
            </a:pPr>
            <a:r>
              <a:rPr lang="en-US" sz="1125" kern="0" dirty="0">
                <a:solidFill>
                  <a:srgbClr val="000000"/>
                </a:solidFill>
                <a:latin typeface="Helvetica Neue"/>
                <a:ea typeface="Helvetica Neue"/>
                <a:cs typeface="Helvetica Neue"/>
                <a:sym typeface="Helvetica Neue"/>
              </a:rPr>
              <a:t>Could this be for you? Q&amp;A session</a:t>
            </a:r>
          </a:p>
          <a:p>
            <a:pPr marL="128588" defTabSz="514350">
              <a:lnSpc>
                <a:spcPct val="90000"/>
              </a:lnSpc>
              <a:spcBef>
                <a:spcPts val="563"/>
              </a:spcBef>
              <a:buClr>
                <a:srgbClr val="000000"/>
              </a:buClr>
              <a:buSzPts val="1600"/>
            </a:pPr>
            <a:endParaRPr lang="en-CA" sz="1125" kern="0" dirty="0">
              <a:solidFill>
                <a:srgbClr val="000000"/>
              </a:solidFill>
              <a:latin typeface="Helvetica Neue"/>
              <a:ea typeface="Helvetica Neue"/>
              <a:cs typeface="Helvetica Neue"/>
              <a:sym typeface="Helvetica Neue"/>
            </a:endParaRPr>
          </a:p>
          <a:p>
            <a:pPr marL="128588" defTabSz="514350">
              <a:lnSpc>
                <a:spcPct val="90000"/>
              </a:lnSpc>
              <a:spcBef>
                <a:spcPts val="563"/>
              </a:spcBef>
              <a:buClr>
                <a:srgbClr val="000000"/>
              </a:buClr>
              <a:buSzPts val="1600"/>
            </a:pPr>
            <a:endParaRPr sz="1125" kern="0" dirty="0">
              <a:solidFill>
                <a:srgbClr val="000000"/>
              </a:solidFill>
              <a:latin typeface="Helvetica Neue"/>
              <a:ea typeface="Helvetica Neue"/>
              <a:cs typeface="Helvetica Neue"/>
              <a:sym typeface="Helvetica Neue"/>
            </a:endParaRPr>
          </a:p>
        </p:txBody>
      </p:sp>
      <p:pic>
        <p:nvPicPr>
          <p:cNvPr id="2" name="Picture 1">
            <a:extLst>
              <a:ext uri="{FF2B5EF4-FFF2-40B4-BE49-F238E27FC236}">
                <a16:creationId xmlns:a16="http://schemas.microsoft.com/office/drawing/2014/main" id="{EAC8EA11-BD45-1DE3-3C5D-98073A0F4281}"/>
              </a:ext>
            </a:extLst>
          </p:cNvPr>
          <p:cNvPicPr>
            <a:picLocks noChangeAspect="1"/>
          </p:cNvPicPr>
          <p:nvPr/>
        </p:nvPicPr>
        <p:blipFill>
          <a:blip r:embed="rId3"/>
          <a:stretch>
            <a:fillRect/>
          </a:stretch>
        </p:blipFill>
        <p:spPr>
          <a:xfrm>
            <a:off x="4060712" y="4299637"/>
            <a:ext cx="1022577" cy="1022577"/>
          </a:xfrm>
          <a:prstGeom prst="rect">
            <a:avLst/>
          </a:prstGeom>
        </p:spPr>
      </p:pic>
    </p:spTree>
    <p:extLst>
      <p:ext uri="{BB962C8B-B14F-4D97-AF65-F5344CB8AC3E}">
        <p14:creationId xmlns:p14="http://schemas.microsoft.com/office/powerpoint/2010/main" val="3364013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560C448-737D-4401-8B6D-7A820367E5D3}"/>
              </a:ext>
            </a:extLst>
          </p:cNvPr>
          <p:cNvSpPr>
            <a:spLocks noGrp="1" noChangeArrowheads="1"/>
          </p:cNvSpPr>
          <p:nvPr>
            <p:ph type="title"/>
          </p:nvPr>
        </p:nvSpPr>
        <p:spPr/>
        <p:txBody>
          <a:bodyPr/>
          <a:lstStyle/>
          <a:p>
            <a:r>
              <a:rPr lang="en-US" altLang="en-US"/>
              <a:t>Week One: Appendix A</a:t>
            </a:r>
          </a:p>
        </p:txBody>
      </p:sp>
      <p:sp>
        <p:nvSpPr>
          <p:cNvPr id="30723" name="Rectangle 3">
            <a:extLst>
              <a:ext uri="{FF2B5EF4-FFF2-40B4-BE49-F238E27FC236}">
                <a16:creationId xmlns:a16="http://schemas.microsoft.com/office/drawing/2014/main" id="{21FE6110-EA75-4243-ADB5-5306F60AC1BA}"/>
              </a:ext>
            </a:extLst>
          </p:cNvPr>
          <p:cNvSpPr>
            <a:spLocks noGrp="1" noChangeArrowheads="1"/>
          </p:cNvSpPr>
          <p:nvPr>
            <p:ph type="body" idx="1"/>
          </p:nvPr>
        </p:nvSpPr>
        <p:spPr/>
        <p:txBody>
          <a:bodyPr/>
          <a:lstStyle/>
          <a:p>
            <a:pPr>
              <a:lnSpc>
                <a:spcPct val="90000"/>
              </a:lnSpc>
            </a:pPr>
            <a:r>
              <a:rPr lang="en-US" altLang="en-US" sz="2800" dirty="0"/>
              <a:t>If your project scope increases</a:t>
            </a:r>
          </a:p>
          <a:p>
            <a:pPr lvl="1">
              <a:lnSpc>
                <a:spcPct val="90000"/>
              </a:lnSpc>
            </a:pPr>
            <a:r>
              <a:rPr lang="en-US" altLang="en-US" sz="2400" dirty="0"/>
              <a:t>You might need more time or money.</a:t>
            </a:r>
          </a:p>
          <a:p>
            <a:pPr lvl="2">
              <a:lnSpc>
                <a:spcPct val="90000"/>
              </a:lnSpc>
            </a:pPr>
            <a:r>
              <a:rPr lang="en-US" altLang="en-US" sz="2000" b="1" dirty="0">
                <a:solidFill>
                  <a:schemeClr val="accent2"/>
                </a:solidFill>
              </a:rPr>
              <a:t>Scope creep</a:t>
            </a:r>
          </a:p>
          <a:p>
            <a:pPr lvl="3">
              <a:lnSpc>
                <a:spcPct val="90000"/>
              </a:lnSpc>
            </a:pPr>
            <a:r>
              <a:rPr lang="en-US" altLang="en-US" sz="1800" dirty="0"/>
              <a:t>Changes to the project scope after it’s been agreed upon, quoted, and scheduled.</a:t>
            </a:r>
          </a:p>
          <a:p>
            <a:pPr lvl="2">
              <a:lnSpc>
                <a:spcPct val="90000"/>
              </a:lnSpc>
            </a:pPr>
            <a:r>
              <a:rPr lang="en-US" altLang="en-US" sz="2000" dirty="0"/>
              <a:t>Have a formal procedure for managing change requests.</a:t>
            </a:r>
          </a:p>
          <a:p>
            <a:pPr lvl="3">
              <a:lnSpc>
                <a:spcPct val="90000"/>
              </a:lnSpc>
            </a:pPr>
            <a:r>
              <a:rPr lang="en-US" altLang="en-US" sz="1800" dirty="0"/>
              <a:t>Who authorizes them?</a:t>
            </a:r>
          </a:p>
          <a:p>
            <a:pPr marL="1371600" lvl="3" indent="0">
              <a:lnSpc>
                <a:spcPct val="90000"/>
              </a:lnSpc>
              <a:buNone/>
            </a:pPr>
            <a:r>
              <a:rPr lang="en-US" altLang="en-US" sz="1800" dirty="0"/>
              <a:t>	Outline the chain of command throughout your project team, 	and make it clear with your sponsor who to go to.</a:t>
            </a:r>
          </a:p>
          <a:p>
            <a:pPr lvl="3">
              <a:lnSpc>
                <a:spcPct val="90000"/>
              </a:lnSpc>
            </a:pPr>
            <a:r>
              <a:rPr lang="en-US" altLang="en-US" sz="1800" dirty="0"/>
              <a:t>What actions should you take as a team to decide if you can (not) accommodate the change?</a:t>
            </a:r>
          </a:p>
          <a:p>
            <a:pPr lvl="3">
              <a:lnSpc>
                <a:spcPct val="90000"/>
              </a:lnSpc>
            </a:pPr>
            <a:r>
              <a:rPr lang="en-US" altLang="en-US" sz="1800" dirty="0"/>
              <a:t>How should your project sponsor request them?</a:t>
            </a:r>
          </a:p>
          <a:p>
            <a:pPr marL="1371600" lvl="3" indent="0">
              <a:lnSpc>
                <a:spcPct val="90000"/>
              </a:lnSpc>
              <a:buNone/>
            </a:pPr>
            <a:r>
              <a:rPr lang="en-US" altLang="en-US" sz="1800" dirty="0"/>
              <a:t>	You can give them a formal scope change request form.</a:t>
            </a:r>
          </a:p>
          <a:p>
            <a:pPr lvl="3">
              <a:lnSpc>
                <a:spcPct val="90000"/>
              </a:lnSpc>
            </a:pPr>
            <a:r>
              <a:rPr lang="en-US" altLang="en-US" sz="1800" dirty="0"/>
              <a:t>Document what the turn-around time will be for a yea or nay, and that changes to the scope may result in changes to the time, cost, and quality of the project.</a:t>
            </a:r>
          </a:p>
          <a:p>
            <a:pPr lvl="1">
              <a:lnSpc>
                <a:spcPct val="90000"/>
              </a:lnSpc>
            </a:pPr>
            <a:endParaRPr lang="en-US" altLang="en-US" sz="2400" dirty="0"/>
          </a:p>
        </p:txBody>
      </p:sp>
      <p:sp>
        <p:nvSpPr>
          <p:cNvPr id="2" name="Star: 5 Points 1">
            <a:extLst>
              <a:ext uri="{FF2B5EF4-FFF2-40B4-BE49-F238E27FC236}">
                <a16:creationId xmlns:a16="http://schemas.microsoft.com/office/drawing/2014/main" id="{10780B2F-6150-031C-29C8-DFAB9F83D47E}"/>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E67CA63B-E1C4-4EDC-A7D4-B788800B1D23}"/>
              </a:ext>
            </a:extLst>
          </p:cNvPr>
          <p:cNvSpPr>
            <a:spLocks noGrp="1" noChangeArrowheads="1"/>
          </p:cNvSpPr>
          <p:nvPr>
            <p:ph type="title"/>
          </p:nvPr>
        </p:nvSpPr>
        <p:spPr/>
        <p:txBody>
          <a:bodyPr/>
          <a:lstStyle/>
          <a:p>
            <a:r>
              <a:rPr lang="en-US" altLang="en-US"/>
              <a:t>Week One: Appendix A</a:t>
            </a:r>
          </a:p>
        </p:txBody>
      </p:sp>
      <p:sp>
        <p:nvSpPr>
          <p:cNvPr id="31747" name="Rectangle 3">
            <a:extLst>
              <a:ext uri="{FF2B5EF4-FFF2-40B4-BE49-F238E27FC236}">
                <a16:creationId xmlns:a16="http://schemas.microsoft.com/office/drawing/2014/main" id="{A36D6AFE-1A06-4748-A644-DEDC04944EBE}"/>
              </a:ext>
            </a:extLst>
          </p:cNvPr>
          <p:cNvSpPr>
            <a:spLocks noGrp="1" noChangeArrowheads="1"/>
          </p:cNvSpPr>
          <p:nvPr>
            <p:ph type="body" idx="1"/>
          </p:nvPr>
        </p:nvSpPr>
        <p:spPr/>
        <p:txBody>
          <a:bodyPr/>
          <a:lstStyle/>
          <a:p>
            <a:r>
              <a:rPr lang="en-US" altLang="en-US"/>
              <a:t>Managing Your Projects with Project (page 482)</a:t>
            </a:r>
          </a:p>
          <a:p>
            <a:pPr lvl="1"/>
            <a:r>
              <a:rPr lang="en-US" altLang="en-US"/>
              <a:t>Track information about the work, duration, and resource requirements of your project</a:t>
            </a:r>
          </a:p>
          <a:p>
            <a:pPr lvl="1"/>
            <a:r>
              <a:rPr lang="en-US" altLang="en-US"/>
              <a:t>Visualize your project plan</a:t>
            </a:r>
          </a:p>
          <a:p>
            <a:pPr lvl="1"/>
            <a:r>
              <a:rPr lang="en-US" altLang="en-US"/>
              <a:t>Schedule tasks and resources</a:t>
            </a:r>
          </a:p>
          <a:p>
            <a:pPr lvl="1"/>
            <a:r>
              <a:rPr lang="en-US" altLang="en-US"/>
              <a:t>Exchange project information with stakeholders.</a:t>
            </a:r>
          </a:p>
          <a:p>
            <a:pPr lvl="1"/>
            <a:r>
              <a:rPr lang="en-US" altLang="en-US"/>
              <a:t>Communicate with resources (staff) and other stakeholders.</a:t>
            </a:r>
          </a:p>
        </p:txBody>
      </p:sp>
      <p:sp>
        <p:nvSpPr>
          <p:cNvPr id="2" name="Star: 5 Points 1">
            <a:extLst>
              <a:ext uri="{FF2B5EF4-FFF2-40B4-BE49-F238E27FC236}">
                <a16:creationId xmlns:a16="http://schemas.microsoft.com/office/drawing/2014/main" id="{CCC26EFD-4F23-12B2-AABB-3D9CA308C049}"/>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EE3087E2-A847-406A-9520-6928144D5907}"/>
              </a:ext>
            </a:extLst>
          </p:cNvPr>
          <p:cNvSpPr>
            <a:spLocks noGrp="1" noChangeArrowheads="1"/>
          </p:cNvSpPr>
          <p:nvPr>
            <p:ph type="title"/>
          </p:nvPr>
        </p:nvSpPr>
        <p:spPr/>
        <p:txBody>
          <a:bodyPr/>
          <a:lstStyle/>
          <a:p>
            <a:r>
              <a:rPr lang="en-US" altLang="en-US"/>
              <a:t>Week One: Back to Chapter One</a:t>
            </a:r>
          </a:p>
        </p:txBody>
      </p:sp>
      <p:sp>
        <p:nvSpPr>
          <p:cNvPr id="32771" name="Rectangle 3">
            <a:extLst>
              <a:ext uri="{FF2B5EF4-FFF2-40B4-BE49-F238E27FC236}">
                <a16:creationId xmlns:a16="http://schemas.microsoft.com/office/drawing/2014/main" id="{C762ADD2-F781-4CCA-B654-36595F9F754A}"/>
              </a:ext>
            </a:extLst>
          </p:cNvPr>
          <p:cNvSpPr>
            <a:spLocks noGrp="1" noChangeArrowheads="1"/>
          </p:cNvSpPr>
          <p:nvPr>
            <p:ph type="body" idx="1"/>
          </p:nvPr>
        </p:nvSpPr>
        <p:spPr/>
        <p:txBody>
          <a:bodyPr/>
          <a:lstStyle/>
          <a:p>
            <a:r>
              <a:rPr lang="en-US" altLang="en-US"/>
              <a:t>The exercises in this book focus around a fictitious film production company, Southridge Video and Film Productions.</a:t>
            </a:r>
          </a:p>
          <a:p>
            <a:pPr lvl="1"/>
            <a:r>
              <a:rPr lang="en-US" altLang="en-US"/>
              <a:t>There are no practice files for chapter one.</a:t>
            </a:r>
          </a:p>
          <a:p>
            <a:r>
              <a:rPr lang="en-US" altLang="en-US"/>
              <a:t>Microsoft Project Standard versus Microsoft Project Professional.  We’re using the </a:t>
            </a:r>
            <a:r>
              <a:rPr lang="en-US" altLang="en-US" i="1">
                <a:solidFill>
                  <a:schemeClr val="accent2"/>
                </a:solidFill>
              </a:rPr>
              <a:t>Standard</a:t>
            </a:r>
            <a:r>
              <a:rPr lang="en-US" altLang="en-US"/>
              <a:t> version. </a:t>
            </a:r>
          </a:p>
          <a:p>
            <a:pPr lvl="1"/>
            <a:r>
              <a:rPr lang="en-US" altLang="en-US"/>
              <a:t>Part 4 of our book covers the ‘Professional’ version.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31619F03-B22C-475B-BFF8-5287625FC432}"/>
              </a:ext>
            </a:extLst>
          </p:cNvPr>
          <p:cNvSpPr>
            <a:spLocks noGrp="1" noChangeArrowheads="1"/>
          </p:cNvSpPr>
          <p:nvPr>
            <p:ph type="title"/>
          </p:nvPr>
        </p:nvSpPr>
        <p:spPr/>
        <p:txBody>
          <a:bodyPr/>
          <a:lstStyle/>
          <a:p>
            <a:r>
              <a:rPr lang="en-US" altLang="en-US"/>
              <a:t>Week One: Chapter One</a:t>
            </a:r>
          </a:p>
        </p:txBody>
      </p:sp>
      <p:sp>
        <p:nvSpPr>
          <p:cNvPr id="33795" name="Rectangle 3">
            <a:extLst>
              <a:ext uri="{FF2B5EF4-FFF2-40B4-BE49-F238E27FC236}">
                <a16:creationId xmlns:a16="http://schemas.microsoft.com/office/drawing/2014/main" id="{55F37F3E-EFC7-4216-9A14-E29D996FA034}"/>
              </a:ext>
            </a:extLst>
          </p:cNvPr>
          <p:cNvSpPr>
            <a:spLocks noGrp="1" noChangeArrowheads="1"/>
          </p:cNvSpPr>
          <p:nvPr>
            <p:ph type="body" idx="1"/>
          </p:nvPr>
        </p:nvSpPr>
        <p:spPr/>
        <p:txBody>
          <a:bodyPr/>
          <a:lstStyle/>
          <a:p>
            <a:r>
              <a:rPr lang="en-US" altLang="en-US"/>
              <a:t>A big advantage that Project has over other software applications, like Excel or like Visio, is that it has a scheduling engine, a brain. </a:t>
            </a:r>
          </a:p>
          <a:p>
            <a:r>
              <a:rPr lang="en-US" altLang="en-US"/>
              <a:t>If you have a project with 100 tasks in it, and you change the duration of task 50, it will have a ripple effect.  It will reschedule your other tasks for you.</a:t>
            </a:r>
          </a:p>
          <a:p>
            <a:r>
              <a:rPr lang="en-US" altLang="en-US"/>
              <a:t>You can immediately tell your sponsor how the change will impact, the time and cost.</a:t>
            </a:r>
          </a:p>
        </p:txBody>
      </p:sp>
      <p:sp>
        <p:nvSpPr>
          <p:cNvPr id="2" name="Star: 5 Points 1">
            <a:extLst>
              <a:ext uri="{FF2B5EF4-FFF2-40B4-BE49-F238E27FC236}">
                <a16:creationId xmlns:a16="http://schemas.microsoft.com/office/drawing/2014/main" id="{CDE6B71D-7E19-BC6B-CBA4-ED04521B0E00}"/>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F22F1476-CA30-4B07-9E32-821C642526DD}"/>
              </a:ext>
            </a:extLst>
          </p:cNvPr>
          <p:cNvSpPr>
            <a:spLocks noGrp="1" noChangeArrowheads="1"/>
          </p:cNvSpPr>
          <p:nvPr>
            <p:ph type="title"/>
          </p:nvPr>
        </p:nvSpPr>
        <p:spPr/>
        <p:txBody>
          <a:bodyPr/>
          <a:lstStyle/>
          <a:p>
            <a:r>
              <a:rPr lang="en-US" altLang="en-US"/>
              <a:t>Week One: Chapter One</a:t>
            </a:r>
          </a:p>
        </p:txBody>
      </p:sp>
      <p:sp>
        <p:nvSpPr>
          <p:cNvPr id="34819" name="Rectangle 3">
            <a:extLst>
              <a:ext uri="{FF2B5EF4-FFF2-40B4-BE49-F238E27FC236}">
                <a16:creationId xmlns:a16="http://schemas.microsoft.com/office/drawing/2014/main" id="{B31C6F2E-7FEC-449C-8A1A-B20B0A36C29C}"/>
              </a:ext>
            </a:extLst>
          </p:cNvPr>
          <p:cNvSpPr>
            <a:spLocks noGrp="1" noChangeArrowheads="1"/>
          </p:cNvSpPr>
          <p:nvPr>
            <p:ph type="body" idx="1"/>
          </p:nvPr>
        </p:nvSpPr>
        <p:spPr/>
        <p:txBody>
          <a:bodyPr/>
          <a:lstStyle/>
          <a:p>
            <a:r>
              <a:rPr lang="en-US" altLang="en-US"/>
              <a:t>Starting Project Standard</a:t>
            </a:r>
          </a:p>
          <a:p>
            <a:pPr lvl="1"/>
            <a:r>
              <a:rPr lang="en-US" altLang="en-US"/>
              <a:t>We’re on page 6</a:t>
            </a:r>
          </a:p>
          <a:p>
            <a:r>
              <a:rPr lang="en-US" altLang="en-US"/>
              <a:t>On your taskbar, click the </a:t>
            </a:r>
            <a:r>
              <a:rPr lang="en-US" altLang="en-US">
                <a:solidFill>
                  <a:schemeClr val="hlink"/>
                </a:solidFill>
              </a:rPr>
              <a:t>Start</a:t>
            </a:r>
            <a:r>
              <a:rPr lang="en-US" altLang="en-US"/>
              <a:t> button.</a:t>
            </a:r>
          </a:p>
          <a:p>
            <a:r>
              <a:rPr lang="en-US" altLang="en-US"/>
              <a:t>Go to </a:t>
            </a:r>
            <a:r>
              <a:rPr lang="en-US" altLang="en-US">
                <a:solidFill>
                  <a:schemeClr val="hlink"/>
                </a:solidFill>
              </a:rPr>
              <a:t>All Programs</a:t>
            </a:r>
            <a:r>
              <a:rPr lang="en-US" altLang="en-US"/>
              <a:t> &gt; </a:t>
            </a:r>
            <a:r>
              <a:rPr lang="en-US" altLang="en-US">
                <a:solidFill>
                  <a:schemeClr val="hlink"/>
                </a:solidFill>
              </a:rPr>
              <a:t>Microsoft Office</a:t>
            </a:r>
            <a:r>
              <a:rPr lang="en-US" altLang="en-US"/>
              <a:t> &gt; </a:t>
            </a:r>
            <a:r>
              <a:rPr lang="en-US" altLang="en-US">
                <a:solidFill>
                  <a:schemeClr val="hlink"/>
                </a:solidFill>
              </a:rPr>
              <a:t>Microsoft Office Project 2007</a:t>
            </a:r>
            <a:r>
              <a:rPr lang="en-US" altLang="en-US"/>
              <a:t>.</a:t>
            </a:r>
          </a:p>
          <a:p>
            <a:r>
              <a:rPr lang="en-US" altLang="en-US"/>
              <a:t>Your screen will look similar to this: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C44F2E4-22D3-414A-9A09-33E1828926CA}"/>
              </a:ext>
            </a:extLst>
          </p:cNvPr>
          <p:cNvSpPr>
            <a:spLocks noGrp="1" noChangeArrowheads="1"/>
          </p:cNvSpPr>
          <p:nvPr>
            <p:ph type="title"/>
          </p:nvPr>
        </p:nvSpPr>
        <p:spPr/>
        <p:txBody>
          <a:bodyPr/>
          <a:lstStyle/>
          <a:p>
            <a:r>
              <a:rPr lang="en-US" altLang="en-US"/>
              <a:t>Week One: Chapter One</a:t>
            </a:r>
          </a:p>
        </p:txBody>
      </p:sp>
      <p:pic>
        <p:nvPicPr>
          <p:cNvPr id="35843" name="Picture 4">
            <a:extLst>
              <a:ext uri="{FF2B5EF4-FFF2-40B4-BE49-F238E27FC236}">
                <a16:creationId xmlns:a16="http://schemas.microsoft.com/office/drawing/2014/main" id="{9EEFFC80-4A76-4520-AC56-49124C409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150" y="2438400"/>
            <a:ext cx="725805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Line 5">
            <a:extLst>
              <a:ext uri="{FF2B5EF4-FFF2-40B4-BE49-F238E27FC236}">
                <a16:creationId xmlns:a16="http://schemas.microsoft.com/office/drawing/2014/main" id="{AB87D66C-41E2-4182-B641-D7E78C4F2A2C}"/>
              </a:ext>
            </a:extLst>
          </p:cNvPr>
          <p:cNvSpPr>
            <a:spLocks noChangeShapeType="1"/>
          </p:cNvSpPr>
          <p:nvPr/>
        </p:nvSpPr>
        <p:spPr bwMode="auto">
          <a:xfrm>
            <a:off x="1143000" y="33528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45" name="Line 6">
            <a:extLst>
              <a:ext uri="{FF2B5EF4-FFF2-40B4-BE49-F238E27FC236}">
                <a16:creationId xmlns:a16="http://schemas.microsoft.com/office/drawing/2014/main" id="{69A7F413-3BDF-4477-B8A4-BCFA6268FA89}"/>
              </a:ext>
            </a:extLst>
          </p:cNvPr>
          <p:cNvSpPr>
            <a:spLocks noChangeShapeType="1"/>
          </p:cNvSpPr>
          <p:nvPr/>
        </p:nvSpPr>
        <p:spPr bwMode="auto">
          <a:xfrm>
            <a:off x="1143000" y="30480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46" name="Line 7">
            <a:extLst>
              <a:ext uri="{FF2B5EF4-FFF2-40B4-BE49-F238E27FC236}">
                <a16:creationId xmlns:a16="http://schemas.microsoft.com/office/drawing/2014/main" id="{F75F3FB6-BB36-4103-8457-B770CCE0495F}"/>
              </a:ext>
            </a:extLst>
          </p:cNvPr>
          <p:cNvSpPr>
            <a:spLocks noChangeShapeType="1"/>
          </p:cNvSpPr>
          <p:nvPr/>
        </p:nvSpPr>
        <p:spPr bwMode="auto">
          <a:xfrm>
            <a:off x="7696200" y="2209800"/>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47" name="Text Box 8">
            <a:extLst>
              <a:ext uri="{FF2B5EF4-FFF2-40B4-BE49-F238E27FC236}">
                <a16:creationId xmlns:a16="http://schemas.microsoft.com/office/drawing/2014/main" id="{D1140E03-590B-454E-8581-9A8A40BF46E1}"/>
              </a:ext>
            </a:extLst>
          </p:cNvPr>
          <p:cNvSpPr txBox="1">
            <a:spLocks noChangeArrowheads="1"/>
          </p:cNvSpPr>
          <p:nvPr/>
        </p:nvSpPr>
        <p:spPr bwMode="auto">
          <a:xfrm>
            <a:off x="6553200" y="1828800"/>
            <a:ext cx="1716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r>
              <a:rPr lang="en-US" altLang="en-US" sz="1800"/>
              <a:t>Search for help</a:t>
            </a:r>
          </a:p>
        </p:txBody>
      </p:sp>
      <p:sp>
        <p:nvSpPr>
          <p:cNvPr id="35848" name="Text Box 9">
            <a:extLst>
              <a:ext uri="{FF2B5EF4-FFF2-40B4-BE49-F238E27FC236}">
                <a16:creationId xmlns:a16="http://schemas.microsoft.com/office/drawing/2014/main" id="{F2A74FDB-0D55-40B5-9833-D02B750B66B4}"/>
              </a:ext>
            </a:extLst>
          </p:cNvPr>
          <p:cNvSpPr txBox="1">
            <a:spLocks noChangeArrowheads="1"/>
          </p:cNvSpPr>
          <p:nvPr/>
        </p:nvSpPr>
        <p:spPr bwMode="auto">
          <a:xfrm>
            <a:off x="228600" y="2895600"/>
            <a:ext cx="1143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spcBef>
                <a:spcPct val="50000"/>
              </a:spcBef>
            </a:pPr>
            <a:r>
              <a:rPr lang="en-US" altLang="en-US"/>
              <a:t>Toolbars</a:t>
            </a:r>
            <a:br>
              <a:rPr lang="en-US" altLang="en-US"/>
            </a:br>
            <a:r>
              <a:rPr lang="en-US" altLang="en-US"/>
              <a:t>Menu Bar</a:t>
            </a:r>
          </a:p>
        </p:txBody>
      </p:sp>
      <p:sp>
        <p:nvSpPr>
          <p:cNvPr id="35849" name="Line 11">
            <a:extLst>
              <a:ext uri="{FF2B5EF4-FFF2-40B4-BE49-F238E27FC236}">
                <a16:creationId xmlns:a16="http://schemas.microsoft.com/office/drawing/2014/main" id="{D56BCB33-8240-4865-99B2-5E141897267C}"/>
              </a:ext>
            </a:extLst>
          </p:cNvPr>
          <p:cNvSpPr>
            <a:spLocks noChangeShapeType="1"/>
          </p:cNvSpPr>
          <p:nvPr/>
        </p:nvSpPr>
        <p:spPr bwMode="auto">
          <a:xfrm>
            <a:off x="8305800" y="1905000"/>
            <a:ext cx="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50" name="Text Box 12">
            <a:extLst>
              <a:ext uri="{FF2B5EF4-FFF2-40B4-BE49-F238E27FC236}">
                <a16:creationId xmlns:a16="http://schemas.microsoft.com/office/drawing/2014/main" id="{99B75B37-84FB-4045-B01B-8AC80D06BB3D}"/>
              </a:ext>
            </a:extLst>
          </p:cNvPr>
          <p:cNvSpPr txBox="1">
            <a:spLocks noChangeArrowheads="1"/>
          </p:cNvSpPr>
          <p:nvPr/>
        </p:nvSpPr>
        <p:spPr bwMode="auto">
          <a:xfrm>
            <a:off x="5029200" y="1447800"/>
            <a:ext cx="3698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r>
              <a:rPr lang="en-US" altLang="en-US"/>
              <a:t>Click the down arrow to see more tools</a:t>
            </a:r>
          </a:p>
        </p:txBody>
      </p:sp>
      <p:sp>
        <p:nvSpPr>
          <p:cNvPr id="35851" name="Line 13">
            <a:extLst>
              <a:ext uri="{FF2B5EF4-FFF2-40B4-BE49-F238E27FC236}">
                <a16:creationId xmlns:a16="http://schemas.microsoft.com/office/drawing/2014/main" id="{D16576FA-DB4A-4442-B42C-027F54631144}"/>
              </a:ext>
            </a:extLst>
          </p:cNvPr>
          <p:cNvSpPr>
            <a:spLocks noChangeShapeType="1"/>
          </p:cNvSpPr>
          <p:nvPr/>
        </p:nvSpPr>
        <p:spPr bwMode="auto">
          <a:xfrm>
            <a:off x="1066800" y="47244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52" name="Text Box 14">
            <a:extLst>
              <a:ext uri="{FF2B5EF4-FFF2-40B4-BE49-F238E27FC236}">
                <a16:creationId xmlns:a16="http://schemas.microsoft.com/office/drawing/2014/main" id="{55855593-A257-445D-BA35-7D33B3A39E2B}"/>
              </a:ext>
            </a:extLst>
          </p:cNvPr>
          <p:cNvSpPr txBox="1">
            <a:spLocks noChangeArrowheads="1"/>
          </p:cNvSpPr>
          <p:nvPr/>
        </p:nvSpPr>
        <p:spPr bwMode="auto">
          <a:xfrm>
            <a:off x="441325" y="4279900"/>
            <a:ext cx="8540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r>
              <a:rPr lang="en-US" altLang="en-US"/>
              <a:t>Gantt Chart view</a:t>
            </a:r>
          </a:p>
        </p:txBody>
      </p:sp>
      <p:sp>
        <p:nvSpPr>
          <p:cNvPr id="35853" name="Line 15">
            <a:extLst>
              <a:ext uri="{FF2B5EF4-FFF2-40B4-BE49-F238E27FC236}">
                <a16:creationId xmlns:a16="http://schemas.microsoft.com/office/drawing/2014/main" id="{9C97F26C-29EB-4C09-BF63-B7D0F66A97CF}"/>
              </a:ext>
            </a:extLst>
          </p:cNvPr>
          <p:cNvSpPr>
            <a:spLocks noChangeShapeType="1"/>
          </p:cNvSpPr>
          <p:nvPr/>
        </p:nvSpPr>
        <p:spPr bwMode="auto">
          <a:xfrm flipV="1">
            <a:off x="1676400" y="5638800"/>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54" name="Text Box 16">
            <a:extLst>
              <a:ext uri="{FF2B5EF4-FFF2-40B4-BE49-F238E27FC236}">
                <a16:creationId xmlns:a16="http://schemas.microsoft.com/office/drawing/2014/main" id="{9825ECE7-9612-4A10-9704-C4FA0D38904F}"/>
              </a:ext>
            </a:extLst>
          </p:cNvPr>
          <p:cNvSpPr txBox="1">
            <a:spLocks noChangeArrowheads="1"/>
          </p:cNvSpPr>
          <p:nvPr/>
        </p:nvSpPr>
        <p:spPr bwMode="auto">
          <a:xfrm>
            <a:off x="365125" y="6075363"/>
            <a:ext cx="4022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r>
              <a:rPr lang="en-US" altLang="en-US"/>
              <a:t>The name of the active view appears here.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E6FE97C4-E6D1-4FF0-B822-8F9D6148474C}"/>
              </a:ext>
            </a:extLst>
          </p:cNvPr>
          <p:cNvSpPr>
            <a:spLocks noGrp="1" noChangeArrowheads="1"/>
          </p:cNvSpPr>
          <p:nvPr>
            <p:ph type="title"/>
          </p:nvPr>
        </p:nvSpPr>
        <p:spPr/>
        <p:txBody>
          <a:bodyPr/>
          <a:lstStyle/>
          <a:p>
            <a:r>
              <a:rPr lang="en-US" altLang="en-US"/>
              <a:t>Week One: Chapter One</a:t>
            </a:r>
          </a:p>
        </p:txBody>
      </p:sp>
      <p:sp>
        <p:nvSpPr>
          <p:cNvPr id="36867" name="Rectangle 3">
            <a:extLst>
              <a:ext uri="{FF2B5EF4-FFF2-40B4-BE49-F238E27FC236}">
                <a16:creationId xmlns:a16="http://schemas.microsoft.com/office/drawing/2014/main" id="{E27FEC3E-5218-4557-91FB-1F04FFEC4ED5}"/>
              </a:ext>
            </a:extLst>
          </p:cNvPr>
          <p:cNvSpPr>
            <a:spLocks noGrp="1" noChangeArrowheads="1"/>
          </p:cNvSpPr>
          <p:nvPr>
            <p:ph type="body" idx="1"/>
          </p:nvPr>
        </p:nvSpPr>
        <p:spPr/>
        <p:txBody>
          <a:bodyPr/>
          <a:lstStyle/>
          <a:p>
            <a:r>
              <a:rPr lang="en-US" altLang="en-US"/>
              <a:t>The toolbars can change.  Project automatically customizes them, based upon which tools you use most.</a:t>
            </a:r>
          </a:p>
          <a:p>
            <a:endParaRPr lang="en-US" altLang="en-US"/>
          </a:p>
          <a:p>
            <a:r>
              <a:rPr lang="en-US" altLang="en-US"/>
              <a:t>Project is installed with a lot of templates to get you started.</a:t>
            </a:r>
          </a:p>
          <a:p>
            <a:pPr lvl="1"/>
            <a:r>
              <a:rPr lang="en-US" altLang="en-US"/>
              <a:t>On the </a:t>
            </a:r>
            <a:r>
              <a:rPr lang="en-US" altLang="en-US">
                <a:solidFill>
                  <a:schemeClr val="hlink"/>
                </a:solidFill>
              </a:rPr>
              <a:t>File </a:t>
            </a:r>
            <a:r>
              <a:rPr lang="en-US" altLang="en-US"/>
              <a:t>menu, click </a:t>
            </a:r>
            <a:r>
              <a:rPr lang="en-US" altLang="en-US">
                <a:solidFill>
                  <a:schemeClr val="hlink"/>
                </a:solidFill>
              </a:rPr>
              <a:t>New.</a:t>
            </a:r>
            <a:r>
              <a:rPr lang="en-US" altLang="en-US"/>
              <a:t> </a:t>
            </a:r>
          </a:p>
          <a:p>
            <a:pPr lvl="1"/>
            <a:r>
              <a:rPr lang="en-US" altLang="en-US"/>
              <a:t>Under </a:t>
            </a:r>
            <a:r>
              <a:rPr lang="en-US" altLang="en-US">
                <a:solidFill>
                  <a:schemeClr val="hlink"/>
                </a:solidFill>
              </a:rPr>
              <a:t>Templates</a:t>
            </a:r>
            <a:r>
              <a:rPr lang="en-US" altLang="en-US"/>
              <a:t>, click </a:t>
            </a:r>
            <a:r>
              <a:rPr lang="en-US" altLang="en-US">
                <a:solidFill>
                  <a:schemeClr val="hlink"/>
                </a:solidFill>
              </a:rPr>
              <a:t>On computer</a:t>
            </a:r>
            <a:r>
              <a:rPr lang="en-US" altLang="en-US"/>
              <a:t>.</a:t>
            </a:r>
          </a:p>
          <a:p>
            <a:pPr lvl="1"/>
            <a:r>
              <a:rPr lang="en-US" altLang="en-US"/>
              <a:t>Click the </a:t>
            </a:r>
            <a:r>
              <a:rPr lang="en-US" altLang="en-US">
                <a:solidFill>
                  <a:schemeClr val="hlink"/>
                </a:solidFill>
              </a:rPr>
              <a:t>Project Templates</a:t>
            </a:r>
            <a:r>
              <a:rPr lang="en-US" altLang="en-US"/>
              <a:t> tab.</a:t>
            </a:r>
          </a:p>
        </p:txBody>
      </p:sp>
      <p:sp>
        <p:nvSpPr>
          <p:cNvPr id="2" name="Star: 5 Points 1">
            <a:extLst>
              <a:ext uri="{FF2B5EF4-FFF2-40B4-BE49-F238E27FC236}">
                <a16:creationId xmlns:a16="http://schemas.microsoft.com/office/drawing/2014/main" id="{03E850C4-9A23-8CAE-3FB4-2B198FC4751F}"/>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774FCCF-B58F-4A41-825C-561351175CFB}"/>
              </a:ext>
            </a:extLst>
          </p:cNvPr>
          <p:cNvSpPr>
            <a:spLocks noGrp="1" noChangeArrowheads="1"/>
          </p:cNvSpPr>
          <p:nvPr>
            <p:ph type="title"/>
          </p:nvPr>
        </p:nvSpPr>
        <p:spPr/>
        <p:txBody>
          <a:bodyPr/>
          <a:lstStyle/>
          <a:p>
            <a:r>
              <a:rPr lang="en-US" altLang="en-US"/>
              <a:t>Week One: Chapter One</a:t>
            </a:r>
          </a:p>
        </p:txBody>
      </p:sp>
      <p:sp>
        <p:nvSpPr>
          <p:cNvPr id="37891" name="Rectangle 3">
            <a:extLst>
              <a:ext uri="{FF2B5EF4-FFF2-40B4-BE49-F238E27FC236}">
                <a16:creationId xmlns:a16="http://schemas.microsoft.com/office/drawing/2014/main" id="{17D35D71-5352-4115-9236-45B65F9E77D9}"/>
              </a:ext>
            </a:extLst>
          </p:cNvPr>
          <p:cNvSpPr>
            <a:spLocks noGrp="1" noChangeArrowheads="1"/>
          </p:cNvSpPr>
          <p:nvPr>
            <p:ph type="body" idx="1"/>
          </p:nvPr>
        </p:nvSpPr>
        <p:spPr/>
        <p:txBody>
          <a:bodyPr/>
          <a:lstStyle/>
          <a:p>
            <a:r>
              <a:rPr lang="en-US" altLang="en-US"/>
              <a:t>You’ll see this window:</a:t>
            </a:r>
          </a:p>
        </p:txBody>
      </p:sp>
      <p:pic>
        <p:nvPicPr>
          <p:cNvPr id="37892" name="Picture 4">
            <a:extLst>
              <a:ext uri="{FF2B5EF4-FFF2-40B4-BE49-F238E27FC236}">
                <a16:creationId xmlns:a16="http://schemas.microsoft.com/office/drawing/2014/main" id="{857AAA10-4139-43DE-BF64-A345867CC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5705475"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9E703753-3605-488D-B781-FE8931A5F70B}"/>
              </a:ext>
            </a:extLst>
          </p:cNvPr>
          <p:cNvSpPr>
            <a:spLocks noGrp="1" noChangeArrowheads="1"/>
          </p:cNvSpPr>
          <p:nvPr>
            <p:ph type="title"/>
          </p:nvPr>
        </p:nvSpPr>
        <p:spPr/>
        <p:txBody>
          <a:bodyPr/>
          <a:lstStyle/>
          <a:p>
            <a:r>
              <a:rPr lang="en-US" altLang="en-US"/>
              <a:t>Week One: Chapter One</a:t>
            </a:r>
          </a:p>
        </p:txBody>
      </p:sp>
      <p:sp>
        <p:nvSpPr>
          <p:cNvPr id="38915" name="Rectangle 3">
            <a:extLst>
              <a:ext uri="{FF2B5EF4-FFF2-40B4-BE49-F238E27FC236}">
                <a16:creationId xmlns:a16="http://schemas.microsoft.com/office/drawing/2014/main" id="{A39FB84B-2547-40D4-9CF1-2A06A06D793F}"/>
              </a:ext>
            </a:extLst>
          </p:cNvPr>
          <p:cNvSpPr>
            <a:spLocks noGrp="1" noChangeArrowheads="1"/>
          </p:cNvSpPr>
          <p:nvPr>
            <p:ph type="body" idx="1"/>
          </p:nvPr>
        </p:nvSpPr>
        <p:spPr/>
        <p:txBody>
          <a:bodyPr/>
          <a:lstStyle/>
          <a:p>
            <a:r>
              <a:rPr lang="en-US" altLang="en-US" sz="2800"/>
              <a:t>Click </a:t>
            </a:r>
            <a:r>
              <a:rPr lang="en-US" altLang="en-US" sz="2800">
                <a:solidFill>
                  <a:schemeClr val="hlink"/>
                </a:solidFill>
              </a:rPr>
              <a:t>New Business,</a:t>
            </a:r>
            <a:r>
              <a:rPr lang="en-US" altLang="en-US" sz="2800"/>
              <a:t> and click </a:t>
            </a:r>
            <a:r>
              <a:rPr lang="en-US" altLang="en-US" sz="2800">
                <a:solidFill>
                  <a:schemeClr val="hlink"/>
                </a:solidFill>
              </a:rPr>
              <a:t>OK.</a:t>
            </a:r>
            <a:r>
              <a:rPr lang="en-US" altLang="en-US" sz="2800"/>
              <a:t> Your screen should look like this:</a:t>
            </a:r>
          </a:p>
        </p:txBody>
      </p:sp>
      <p:pic>
        <p:nvPicPr>
          <p:cNvPr id="38916" name="Picture 5">
            <a:extLst>
              <a:ext uri="{FF2B5EF4-FFF2-40B4-BE49-F238E27FC236}">
                <a16:creationId xmlns:a16="http://schemas.microsoft.com/office/drawing/2014/main" id="{D5E2F66A-66F3-473A-824B-D72EDF135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86000"/>
            <a:ext cx="6886575"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8AA8C1FC-6168-41D6-A371-E312C75EDB92}"/>
              </a:ext>
            </a:extLst>
          </p:cNvPr>
          <p:cNvSpPr>
            <a:spLocks noGrp="1" noChangeArrowheads="1"/>
          </p:cNvSpPr>
          <p:nvPr>
            <p:ph type="title"/>
          </p:nvPr>
        </p:nvSpPr>
        <p:spPr/>
        <p:txBody>
          <a:bodyPr/>
          <a:lstStyle/>
          <a:p>
            <a:r>
              <a:rPr lang="en-US" altLang="en-US"/>
              <a:t>Week One: Chapter One</a:t>
            </a:r>
          </a:p>
        </p:txBody>
      </p:sp>
      <p:sp>
        <p:nvSpPr>
          <p:cNvPr id="39939" name="Rectangle 3">
            <a:extLst>
              <a:ext uri="{FF2B5EF4-FFF2-40B4-BE49-F238E27FC236}">
                <a16:creationId xmlns:a16="http://schemas.microsoft.com/office/drawing/2014/main" id="{51CED54E-574D-4545-9A2A-2B7186E8C375}"/>
              </a:ext>
            </a:extLst>
          </p:cNvPr>
          <p:cNvSpPr>
            <a:spLocks noGrp="1" noChangeArrowheads="1"/>
          </p:cNvSpPr>
          <p:nvPr>
            <p:ph type="body" idx="1"/>
          </p:nvPr>
        </p:nvSpPr>
        <p:spPr/>
        <p:txBody>
          <a:bodyPr/>
          <a:lstStyle/>
          <a:p>
            <a:r>
              <a:rPr lang="en-US" altLang="en-US"/>
              <a:t>The Project Guide</a:t>
            </a:r>
          </a:p>
          <a:p>
            <a:pPr lvl="1"/>
            <a:r>
              <a:rPr lang="en-US" altLang="en-US">
                <a:solidFill>
                  <a:schemeClr val="hlink"/>
                </a:solidFill>
              </a:rPr>
              <a:t>View</a:t>
            </a:r>
            <a:r>
              <a:rPr lang="en-US" altLang="en-US"/>
              <a:t> menu &gt; </a:t>
            </a:r>
            <a:r>
              <a:rPr lang="en-US" altLang="en-US">
                <a:solidFill>
                  <a:schemeClr val="hlink"/>
                </a:solidFill>
              </a:rPr>
              <a:t>Turn on Project Guide</a:t>
            </a:r>
          </a:p>
          <a:p>
            <a:pPr lvl="1"/>
            <a:r>
              <a:rPr lang="en-US" altLang="en-US"/>
              <a:t>Or, under the </a:t>
            </a:r>
            <a:r>
              <a:rPr lang="en-US" altLang="en-US">
                <a:solidFill>
                  <a:schemeClr val="hlink"/>
                </a:solidFill>
              </a:rPr>
              <a:t>Tools</a:t>
            </a:r>
            <a:r>
              <a:rPr lang="en-US" altLang="en-US"/>
              <a:t> menu &gt; </a:t>
            </a:r>
            <a:r>
              <a:rPr lang="en-US" altLang="en-US">
                <a:solidFill>
                  <a:schemeClr val="hlink"/>
                </a:solidFill>
              </a:rPr>
              <a:t>Options</a:t>
            </a:r>
            <a:r>
              <a:rPr lang="en-US" altLang="en-US"/>
              <a:t> &gt; </a:t>
            </a:r>
            <a:r>
              <a:rPr lang="en-US" altLang="en-US">
                <a:solidFill>
                  <a:schemeClr val="hlink"/>
                </a:solidFill>
              </a:rPr>
              <a:t>Interface</a:t>
            </a:r>
            <a:r>
              <a:rPr lang="en-US" altLang="en-US"/>
              <a:t> tab, check the checkbox </a:t>
            </a:r>
            <a:r>
              <a:rPr lang="en-US" altLang="en-US">
                <a:solidFill>
                  <a:schemeClr val="hlink"/>
                </a:solidFill>
              </a:rPr>
              <a:t>Display Project Guide</a:t>
            </a:r>
            <a:r>
              <a:rPr lang="en-US" altLang="en-US"/>
              <a:t>.</a:t>
            </a:r>
          </a:p>
          <a:p>
            <a:pPr lvl="1"/>
            <a:r>
              <a:rPr lang="en-US" altLang="en-US"/>
              <a:t>Note: in the book, we’re skipping pages 11-18, on “Starting Project Professional,” since we’re working with Project Standard.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76A52-0218-409A-A6AE-15C7EA66E52A}"/>
              </a:ext>
            </a:extLst>
          </p:cNvPr>
          <p:cNvSpPr>
            <a:spLocks noGrp="1"/>
          </p:cNvSpPr>
          <p:nvPr>
            <p:ph type="title"/>
          </p:nvPr>
        </p:nvSpPr>
        <p:spPr/>
        <p:txBody>
          <a:bodyPr/>
          <a:lstStyle/>
          <a:p>
            <a:r>
              <a:rPr lang="en-US" dirty="0"/>
              <a:t>Housekeeping - Success</a:t>
            </a:r>
          </a:p>
        </p:txBody>
      </p:sp>
      <p:sp>
        <p:nvSpPr>
          <p:cNvPr id="3" name="Content Placeholder 2">
            <a:extLst>
              <a:ext uri="{FF2B5EF4-FFF2-40B4-BE49-F238E27FC236}">
                <a16:creationId xmlns:a16="http://schemas.microsoft.com/office/drawing/2014/main" id="{D12179D0-2013-46B8-A6F4-860B814BFF50}"/>
              </a:ext>
            </a:extLst>
          </p:cNvPr>
          <p:cNvSpPr>
            <a:spLocks noGrp="1"/>
          </p:cNvSpPr>
          <p:nvPr>
            <p:ph idx="1"/>
          </p:nvPr>
        </p:nvSpPr>
        <p:spPr>
          <a:xfrm>
            <a:off x="262218" y="1885950"/>
            <a:ext cx="8686800" cy="4171950"/>
          </a:xfrm>
        </p:spPr>
        <p:txBody>
          <a:bodyPr>
            <a:normAutofit fontScale="77500" lnSpcReduction="20000"/>
          </a:bodyPr>
          <a:lstStyle/>
          <a:p>
            <a:r>
              <a:rPr lang="en-GB" dirty="0"/>
              <a:t>As of </a:t>
            </a:r>
            <a:r>
              <a:rPr lang="en-GB" u="sng" dirty="0"/>
              <a:t>now</a:t>
            </a:r>
            <a:r>
              <a:rPr lang="en-GB" dirty="0"/>
              <a:t> you all have 100%!  Work hard, maintain it. </a:t>
            </a:r>
            <a:r>
              <a:rPr lang="en-GB" u="sng" dirty="0"/>
              <a:t>I</a:t>
            </a:r>
            <a:r>
              <a:rPr lang="en-GB" dirty="0"/>
              <a:t> WANT you to succeed!</a:t>
            </a:r>
            <a:endParaRPr lang="en-US" dirty="0"/>
          </a:p>
          <a:p>
            <a:r>
              <a:rPr lang="en-US" dirty="0"/>
              <a:t>Attendance is up to you, but I </a:t>
            </a:r>
            <a:r>
              <a:rPr lang="en-US" u="sng" dirty="0"/>
              <a:t>strongly</a:t>
            </a:r>
            <a:r>
              <a:rPr lang="en-US" dirty="0"/>
              <a:t> encourage it.  I will take attendance, but you will not be graded on it*.  If you are unable to attend, let me know.</a:t>
            </a:r>
          </a:p>
          <a:p>
            <a:pPr marL="0" indent="0">
              <a:buNone/>
            </a:pPr>
            <a:r>
              <a:rPr lang="en-US" b="1" dirty="0">
                <a:solidFill>
                  <a:srgbClr val="FF0000"/>
                </a:solidFill>
              </a:rPr>
              <a:t>*week-to-week but you </a:t>
            </a:r>
            <a:r>
              <a:rPr lang="en-US" b="1" u="sng" dirty="0">
                <a:solidFill>
                  <a:srgbClr val="FF0000"/>
                </a:solidFill>
              </a:rPr>
              <a:t>must</a:t>
            </a:r>
            <a:r>
              <a:rPr lang="en-US" b="1" dirty="0">
                <a:solidFill>
                  <a:srgbClr val="FF0000"/>
                </a:solidFill>
              </a:rPr>
              <a:t> attend your presentations/projects.</a:t>
            </a:r>
          </a:p>
          <a:p>
            <a:r>
              <a:rPr lang="en-US" dirty="0"/>
              <a:t>Please read: 	</a:t>
            </a:r>
            <a:r>
              <a:rPr lang="en-GB" sz="1350" b="1" dirty="0">
                <a:solidFill>
                  <a:srgbClr val="221E1F"/>
                </a:solidFill>
                <a:latin typeface="GillSans"/>
              </a:rPr>
              <a:t>Student Code of Conduct – Positive Learning &amp; Living Environment (AOP 209)</a:t>
            </a:r>
            <a:r>
              <a:rPr lang="en-GB" sz="1125" b="1" dirty="0">
                <a:solidFill>
                  <a:srgbClr val="221E1F"/>
                </a:solidFill>
                <a:latin typeface="GillSans"/>
              </a:rPr>
              <a:t> </a:t>
            </a:r>
            <a:r>
              <a:rPr lang="en-US" sz="1350" dirty="0"/>
              <a:t> </a:t>
            </a:r>
          </a:p>
          <a:p>
            <a:r>
              <a:rPr lang="en-US" dirty="0"/>
              <a:t>Refrain from/understand: </a:t>
            </a:r>
            <a:r>
              <a:rPr lang="en-GB" sz="1350" b="1" dirty="0">
                <a:solidFill>
                  <a:srgbClr val="221E1F"/>
                </a:solidFill>
                <a:latin typeface="GillSans"/>
              </a:rPr>
              <a:t>Cheating</a:t>
            </a:r>
            <a:r>
              <a:rPr lang="en-GB" sz="1350" dirty="0">
                <a:solidFill>
                  <a:srgbClr val="221E1F"/>
                </a:solidFill>
                <a:latin typeface="GillSans Light"/>
              </a:rPr>
              <a:t>, </a:t>
            </a:r>
            <a:r>
              <a:rPr lang="en-GB" sz="1350" b="1" dirty="0">
                <a:solidFill>
                  <a:srgbClr val="221E1F"/>
                </a:solidFill>
                <a:latin typeface="GillSans"/>
              </a:rPr>
              <a:t>Plagiarism</a:t>
            </a:r>
            <a:r>
              <a:rPr lang="en-GB" sz="1350" dirty="0">
                <a:solidFill>
                  <a:srgbClr val="221E1F"/>
                </a:solidFill>
                <a:latin typeface="GillSans Light"/>
              </a:rPr>
              <a:t>, </a:t>
            </a:r>
            <a:r>
              <a:rPr lang="en-GB" sz="1350" b="1" dirty="0">
                <a:solidFill>
                  <a:srgbClr val="221E1F"/>
                </a:solidFill>
                <a:latin typeface="GillSans"/>
              </a:rPr>
              <a:t>Falsification</a:t>
            </a:r>
            <a:r>
              <a:rPr lang="en-GB" sz="1350" dirty="0">
                <a:solidFill>
                  <a:srgbClr val="221E1F"/>
                </a:solidFill>
                <a:latin typeface="GillSans Light"/>
              </a:rPr>
              <a:t>, </a:t>
            </a:r>
            <a:r>
              <a:rPr lang="en-GB" sz="1350" b="1" dirty="0">
                <a:solidFill>
                  <a:srgbClr val="221E1F"/>
                </a:solidFill>
                <a:latin typeface="GillSans"/>
              </a:rPr>
              <a:t>Misrepresentation</a:t>
            </a:r>
            <a:r>
              <a:rPr lang="en-GB" sz="1350" dirty="0">
                <a:solidFill>
                  <a:srgbClr val="221E1F"/>
                </a:solidFill>
                <a:latin typeface="GillSans Light"/>
              </a:rPr>
              <a:t>, </a:t>
            </a:r>
            <a:r>
              <a:rPr lang="en-GB" sz="1350" b="1" dirty="0">
                <a:solidFill>
                  <a:srgbClr val="221E1F"/>
                </a:solidFill>
                <a:latin typeface="GillSans"/>
              </a:rPr>
              <a:t>Fraudulent Behaviour</a:t>
            </a:r>
          </a:p>
          <a:p>
            <a:r>
              <a:rPr lang="en-GB" dirty="0"/>
              <a:t>Communicate with me.  I am understanding, accessible, and </a:t>
            </a:r>
            <a:r>
              <a:rPr lang="en-GB" u="sng" dirty="0"/>
              <a:t>want you to succeed</a:t>
            </a:r>
            <a:r>
              <a:rPr lang="en-GB" dirty="0"/>
              <a:t>.  Don’t wait until you are in trouble.  </a:t>
            </a:r>
          </a:p>
          <a:p>
            <a:endParaRPr lang="en-GB" dirty="0"/>
          </a:p>
          <a:p>
            <a:r>
              <a:rPr lang="en-GB" sz="3150" dirty="0">
                <a:solidFill>
                  <a:srgbClr val="FF0000"/>
                </a:solidFill>
              </a:rPr>
              <a:t>LATE POLICY: -100% per second on submissions &amp; attendance (you may not start assignments/cs late)</a:t>
            </a:r>
          </a:p>
          <a:p>
            <a:r>
              <a:rPr lang="en-GB" sz="3150" dirty="0">
                <a:solidFill>
                  <a:srgbClr val="FF0000"/>
                </a:solidFill>
              </a:rPr>
              <a:t>DO NOT USE ANY AI TOOLS IN THIS COURSE!  I am not concerned with grammar/spelling, so do not use GRAMMARLY etc. </a:t>
            </a:r>
          </a:p>
          <a:p>
            <a:r>
              <a:rPr lang="en-GB" sz="3150" dirty="0">
                <a:solidFill>
                  <a:srgbClr val="FF0000"/>
                </a:solidFill>
              </a:rPr>
              <a:t>Past ADRs: you may not sit beside a co-ADR group member</a:t>
            </a:r>
            <a:endParaRPr lang="en-US" dirty="0"/>
          </a:p>
        </p:txBody>
      </p:sp>
    </p:spTree>
    <p:custDataLst>
      <p:tags r:id="rId1"/>
    </p:custDataLst>
    <p:extLst>
      <p:ext uri="{BB962C8B-B14F-4D97-AF65-F5344CB8AC3E}">
        <p14:creationId xmlns:p14="http://schemas.microsoft.com/office/powerpoint/2010/main" val="3740720433"/>
      </p:ext>
    </p:extLst>
  </p:cSld>
  <p:clrMapOvr>
    <a:masterClrMapping/>
  </p:clrMapOvr>
  <mc:AlternateContent xmlns:mc="http://schemas.openxmlformats.org/markup-compatibility/2006" xmlns:p14="http://schemas.microsoft.com/office/powerpoint/2010/main">
    <mc:Choice Requires="p14">
      <p:transition spd="slow" p14:dur="2000" advTm="101006"/>
    </mc:Choice>
    <mc:Fallback xmlns="">
      <p:transition spd="slow" advTm="1010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CC51EF4-631F-41C1-937F-D2E87ED95939}"/>
              </a:ext>
            </a:extLst>
          </p:cNvPr>
          <p:cNvSpPr>
            <a:spLocks noGrp="1" noChangeArrowheads="1"/>
          </p:cNvSpPr>
          <p:nvPr>
            <p:ph type="title"/>
          </p:nvPr>
        </p:nvSpPr>
        <p:spPr/>
        <p:txBody>
          <a:bodyPr/>
          <a:lstStyle/>
          <a:p>
            <a:r>
              <a:rPr lang="en-US" altLang="en-US"/>
              <a:t>Week One: Chapter One</a:t>
            </a:r>
          </a:p>
        </p:txBody>
      </p:sp>
      <p:sp>
        <p:nvSpPr>
          <p:cNvPr id="40963" name="Rectangle 3">
            <a:extLst>
              <a:ext uri="{FF2B5EF4-FFF2-40B4-BE49-F238E27FC236}">
                <a16:creationId xmlns:a16="http://schemas.microsoft.com/office/drawing/2014/main" id="{CB145961-7A8A-445D-B832-A65F04E1AF68}"/>
              </a:ext>
            </a:extLst>
          </p:cNvPr>
          <p:cNvSpPr>
            <a:spLocks noGrp="1" noChangeArrowheads="1"/>
          </p:cNvSpPr>
          <p:nvPr>
            <p:ph type="body" idx="1"/>
          </p:nvPr>
        </p:nvSpPr>
        <p:spPr/>
        <p:txBody>
          <a:bodyPr/>
          <a:lstStyle/>
          <a:p>
            <a:r>
              <a:rPr lang="en-US" altLang="en-US" dirty="0"/>
              <a:t>Exploring Views </a:t>
            </a:r>
          </a:p>
          <a:p>
            <a:pPr lvl="1"/>
            <a:r>
              <a:rPr lang="en-US" altLang="en-US" dirty="0"/>
              <a:t>Click on the </a:t>
            </a:r>
            <a:r>
              <a:rPr lang="en-US" altLang="en-US" dirty="0">
                <a:solidFill>
                  <a:schemeClr val="hlink"/>
                </a:solidFill>
              </a:rPr>
              <a:t>View</a:t>
            </a:r>
            <a:r>
              <a:rPr lang="en-US" altLang="en-US" dirty="0"/>
              <a:t> menu, and select the various views.</a:t>
            </a:r>
          </a:p>
          <a:p>
            <a:pPr lvl="1"/>
            <a:r>
              <a:rPr lang="en-US" altLang="en-US" dirty="0"/>
              <a:t>The Gantt chart view is the one that you’ll likely use the most often.</a:t>
            </a:r>
          </a:p>
          <a:p>
            <a:pPr lvl="1"/>
            <a:r>
              <a:rPr lang="en-US" altLang="en-US" dirty="0"/>
              <a:t>Try the </a:t>
            </a:r>
            <a:r>
              <a:rPr lang="en-US" altLang="en-US" dirty="0">
                <a:solidFill>
                  <a:schemeClr val="hlink"/>
                </a:solidFill>
              </a:rPr>
              <a:t>View</a:t>
            </a:r>
            <a:r>
              <a:rPr lang="en-US" altLang="en-US" dirty="0"/>
              <a:t> menu &gt; </a:t>
            </a:r>
            <a:r>
              <a:rPr lang="en-US" altLang="en-US" dirty="0">
                <a:solidFill>
                  <a:schemeClr val="hlink"/>
                </a:solidFill>
              </a:rPr>
              <a:t>Resource Sheet</a:t>
            </a:r>
            <a:r>
              <a:rPr lang="en-US" altLang="en-US" dirty="0"/>
              <a:t>.</a:t>
            </a:r>
          </a:p>
          <a:p>
            <a:pPr lvl="1">
              <a:buFont typeface="Wingdings" panose="05000000000000000000" pitchFamily="2" charset="2"/>
              <a:buNone/>
            </a:pPr>
            <a:endParaRPr lang="en-US"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BF0FFF5D-CF07-4165-B12F-43EF5BF483CC}"/>
              </a:ext>
            </a:extLst>
          </p:cNvPr>
          <p:cNvSpPr>
            <a:spLocks noGrp="1" noChangeArrowheads="1"/>
          </p:cNvSpPr>
          <p:nvPr>
            <p:ph type="title"/>
          </p:nvPr>
        </p:nvSpPr>
        <p:spPr/>
        <p:txBody>
          <a:bodyPr/>
          <a:lstStyle/>
          <a:p>
            <a:r>
              <a:rPr lang="en-US" altLang="en-US"/>
              <a:t>Week One: Chapter One</a:t>
            </a:r>
          </a:p>
        </p:txBody>
      </p:sp>
      <p:sp>
        <p:nvSpPr>
          <p:cNvPr id="41987" name="Rectangle 3">
            <a:extLst>
              <a:ext uri="{FF2B5EF4-FFF2-40B4-BE49-F238E27FC236}">
                <a16:creationId xmlns:a16="http://schemas.microsoft.com/office/drawing/2014/main" id="{CF2E7DCC-492F-4F3C-B77F-7B92530B5E74}"/>
              </a:ext>
            </a:extLst>
          </p:cNvPr>
          <p:cNvSpPr>
            <a:spLocks noGrp="1" noChangeArrowheads="1"/>
          </p:cNvSpPr>
          <p:nvPr>
            <p:ph type="body" idx="1"/>
          </p:nvPr>
        </p:nvSpPr>
        <p:spPr/>
        <p:txBody>
          <a:bodyPr/>
          <a:lstStyle/>
          <a:p>
            <a:r>
              <a:rPr lang="en-US" altLang="en-US"/>
              <a:t>In this example, the resources are people, but they’re generic.  “Lawyer,” instead of the name of a specific lawyer.</a:t>
            </a:r>
          </a:p>
        </p:txBody>
      </p:sp>
      <p:pic>
        <p:nvPicPr>
          <p:cNvPr id="41988" name="Picture 4">
            <a:extLst>
              <a:ext uri="{FF2B5EF4-FFF2-40B4-BE49-F238E27FC236}">
                <a16:creationId xmlns:a16="http://schemas.microsoft.com/office/drawing/2014/main" id="{4885B5A7-0091-402E-ABEF-ADE5C8CB9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895600"/>
            <a:ext cx="727710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tar: 5 Points 1">
            <a:extLst>
              <a:ext uri="{FF2B5EF4-FFF2-40B4-BE49-F238E27FC236}">
                <a16:creationId xmlns:a16="http://schemas.microsoft.com/office/drawing/2014/main" id="{1F743A70-7F56-FE86-7AED-2988CF82B5FB}"/>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556B1A05-1368-4807-830A-D5806B3AFC06}"/>
              </a:ext>
            </a:extLst>
          </p:cNvPr>
          <p:cNvSpPr>
            <a:spLocks noGrp="1" noChangeArrowheads="1"/>
          </p:cNvSpPr>
          <p:nvPr>
            <p:ph type="title"/>
          </p:nvPr>
        </p:nvSpPr>
        <p:spPr/>
        <p:txBody>
          <a:bodyPr/>
          <a:lstStyle/>
          <a:p>
            <a:r>
              <a:rPr lang="en-US" altLang="en-US"/>
              <a:t>Week One: Chapter One</a:t>
            </a:r>
          </a:p>
        </p:txBody>
      </p:sp>
      <p:sp>
        <p:nvSpPr>
          <p:cNvPr id="43011" name="Rectangle 3">
            <a:extLst>
              <a:ext uri="{FF2B5EF4-FFF2-40B4-BE49-F238E27FC236}">
                <a16:creationId xmlns:a16="http://schemas.microsoft.com/office/drawing/2014/main" id="{8A7EC0E5-61D4-47FF-A63B-4B0986435911}"/>
              </a:ext>
            </a:extLst>
          </p:cNvPr>
          <p:cNvSpPr>
            <a:spLocks noGrp="1" noChangeArrowheads="1"/>
          </p:cNvSpPr>
          <p:nvPr>
            <p:ph type="body" idx="1"/>
          </p:nvPr>
        </p:nvSpPr>
        <p:spPr/>
        <p:txBody>
          <a:bodyPr/>
          <a:lstStyle/>
          <a:p>
            <a:r>
              <a:rPr lang="en-US" altLang="en-US"/>
              <a:t>On the </a:t>
            </a:r>
            <a:r>
              <a:rPr lang="en-US" altLang="en-US">
                <a:solidFill>
                  <a:schemeClr val="hlink"/>
                </a:solidFill>
              </a:rPr>
              <a:t>View</a:t>
            </a:r>
            <a:r>
              <a:rPr lang="en-US" altLang="en-US"/>
              <a:t> menu, try </a:t>
            </a:r>
            <a:r>
              <a:rPr lang="en-US" altLang="en-US">
                <a:solidFill>
                  <a:schemeClr val="hlink"/>
                </a:solidFill>
              </a:rPr>
              <a:t>Task Usage</a:t>
            </a:r>
            <a:r>
              <a:rPr lang="en-US" altLang="en-US"/>
              <a:t>.</a:t>
            </a:r>
          </a:p>
          <a:p>
            <a:r>
              <a:rPr lang="en-US" altLang="en-US"/>
              <a:t>Click on task 3, </a:t>
            </a:r>
            <a:r>
              <a:rPr lang="en-US" altLang="en-US">
                <a:solidFill>
                  <a:schemeClr val="hlink"/>
                </a:solidFill>
              </a:rPr>
              <a:t>Define Business Vision</a:t>
            </a:r>
            <a:r>
              <a:rPr lang="en-US" altLang="en-US"/>
              <a:t>. Then click on the </a:t>
            </a:r>
            <a:r>
              <a:rPr lang="en-US" altLang="en-US">
                <a:solidFill>
                  <a:schemeClr val="hlink"/>
                </a:solidFill>
              </a:rPr>
              <a:t>Scroll to Task</a:t>
            </a:r>
            <a:r>
              <a:rPr lang="en-US" altLang="en-US"/>
              <a:t> button.</a:t>
            </a:r>
          </a:p>
        </p:txBody>
      </p:sp>
      <p:pic>
        <p:nvPicPr>
          <p:cNvPr id="43012" name="Picture 4">
            <a:extLst>
              <a:ext uri="{FF2B5EF4-FFF2-40B4-BE49-F238E27FC236}">
                <a16:creationId xmlns:a16="http://schemas.microsoft.com/office/drawing/2014/main" id="{77E19040-0DFD-4AF3-BE1E-9575203DC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48000"/>
            <a:ext cx="70104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Line 5">
            <a:extLst>
              <a:ext uri="{FF2B5EF4-FFF2-40B4-BE49-F238E27FC236}">
                <a16:creationId xmlns:a16="http://schemas.microsoft.com/office/drawing/2014/main" id="{820FF3FD-A928-43F4-98B3-04FF033220B0}"/>
              </a:ext>
            </a:extLst>
          </p:cNvPr>
          <p:cNvSpPr>
            <a:spLocks noChangeShapeType="1"/>
          </p:cNvSpPr>
          <p:nvPr/>
        </p:nvSpPr>
        <p:spPr bwMode="auto">
          <a:xfrm>
            <a:off x="5638800" y="2819400"/>
            <a:ext cx="10668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4" name="Text Box 6">
            <a:extLst>
              <a:ext uri="{FF2B5EF4-FFF2-40B4-BE49-F238E27FC236}">
                <a16:creationId xmlns:a16="http://schemas.microsoft.com/office/drawing/2014/main" id="{A00672C7-6764-4B9F-9ED7-400196C13122}"/>
              </a:ext>
            </a:extLst>
          </p:cNvPr>
          <p:cNvSpPr txBox="1">
            <a:spLocks noChangeArrowheads="1"/>
          </p:cNvSpPr>
          <p:nvPr/>
        </p:nvSpPr>
        <p:spPr bwMode="auto">
          <a:xfrm>
            <a:off x="7924800" y="4724400"/>
            <a:ext cx="10668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spcBef>
                <a:spcPct val="50000"/>
              </a:spcBef>
            </a:pPr>
            <a:r>
              <a:rPr lang="en-US" altLang="en-US"/>
              <a:t>The timescale appears.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7DDB54F-5EBA-4CE3-A3EF-F008A9F338CA}"/>
              </a:ext>
            </a:extLst>
          </p:cNvPr>
          <p:cNvSpPr>
            <a:spLocks noGrp="1" noChangeAspect="1" noChangeArrowheads="1"/>
          </p:cNvSpPr>
          <p:nvPr>
            <p:ph type="title"/>
          </p:nvPr>
        </p:nvSpPr>
        <p:spPr/>
        <p:txBody>
          <a:bodyPr/>
          <a:lstStyle/>
          <a:p>
            <a:r>
              <a:rPr lang="en-US" altLang="en-US"/>
              <a:t>Week One: Chapter One</a:t>
            </a:r>
          </a:p>
        </p:txBody>
      </p:sp>
      <p:sp>
        <p:nvSpPr>
          <p:cNvPr id="44035" name="Rectangle 3">
            <a:extLst>
              <a:ext uri="{FF2B5EF4-FFF2-40B4-BE49-F238E27FC236}">
                <a16:creationId xmlns:a16="http://schemas.microsoft.com/office/drawing/2014/main" id="{D1D712CF-0D58-4C5A-8D60-335F742D344E}"/>
              </a:ext>
            </a:extLst>
          </p:cNvPr>
          <p:cNvSpPr>
            <a:spLocks noGrp="1" noChangeArrowheads="1"/>
          </p:cNvSpPr>
          <p:nvPr>
            <p:ph type="body" idx="1"/>
          </p:nvPr>
        </p:nvSpPr>
        <p:spPr>
          <a:xfrm>
            <a:off x="381000" y="1295400"/>
            <a:ext cx="3886200" cy="5257800"/>
          </a:xfrm>
        </p:spPr>
        <p:txBody>
          <a:bodyPr/>
          <a:lstStyle/>
          <a:p>
            <a:r>
              <a:rPr lang="en-US" altLang="en-US" sz="2800"/>
              <a:t>Try the </a:t>
            </a:r>
            <a:r>
              <a:rPr lang="en-US" altLang="en-US" sz="2800">
                <a:solidFill>
                  <a:schemeClr val="hlink"/>
                </a:solidFill>
              </a:rPr>
              <a:t>View</a:t>
            </a:r>
            <a:r>
              <a:rPr lang="en-US" altLang="en-US" sz="2800"/>
              <a:t> menu &gt; </a:t>
            </a:r>
            <a:r>
              <a:rPr lang="en-US" altLang="en-US" sz="2800">
                <a:solidFill>
                  <a:schemeClr val="hlink"/>
                </a:solidFill>
              </a:rPr>
              <a:t>Calendar</a:t>
            </a:r>
            <a:r>
              <a:rPr lang="en-US" altLang="en-US" sz="2800"/>
              <a:t>.</a:t>
            </a:r>
          </a:p>
          <a:p>
            <a:r>
              <a:rPr lang="en-US" altLang="en-US" sz="2800"/>
              <a:t>This would be a good view to print and share with your project sponsor. It doesn’t show dependencies, or who does what, but it’s simple and easy to read.</a:t>
            </a:r>
          </a:p>
        </p:txBody>
      </p:sp>
      <p:pic>
        <p:nvPicPr>
          <p:cNvPr id="44036" name="Picture 4">
            <a:extLst>
              <a:ext uri="{FF2B5EF4-FFF2-40B4-BE49-F238E27FC236}">
                <a16:creationId xmlns:a16="http://schemas.microsoft.com/office/drawing/2014/main" id="{D0DFA3BD-81F6-4A95-BAEA-512243C8C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447800"/>
            <a:ext cx="4371975" cy="338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tar: 5 Points 1">
            <a:extLst>
              <a:ext uri="{FF2B5EF4-FFF2-40B4-BE49-F238E27FC236}">
                <a16:creationId xmlns:a16="http://schemas.microsoft.com/office/drawing/2014/main" id="{084C627F-F715-A6E3-90DA-F5478E198C06}"/>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0E544D70-F93D-4782-BB5C-110F21FA827E}"/>
              </a:ext>
            </a:extLst>
          </p:cNvPr>
          <p:cNvSpPr>
            <a:spLocks noGrp="1" noChangeArrowheads="1"/>
          </p:cNvSpPr>
          <p:nvPr>
            <p:ph type="title"/>
          </p:nvPr>
        </p:nvSpPr>
        <p:spPr/>
        <p:txBody>
          <a:bodyPr/>
          <a:lstStyle/>
          <a:p>
            <a:r>
              <a:rPr lang="en-US" altLang="en-US"/>
              <a:t>Week One: Chapter One</a:t>
            </a:r>
          </a:p>
        </p:txBody>
      </p:sp>
      <p:sp>
        <p:nvSpPr>
          <p:cNvPr id="45059" name="Rectangle 3">
            <a:extLst>
              <a:ext uri="{FF2B5EF4-FFF2-40B4-BE49-F238E27FC236}">
                <a16:creationId xmlns:a16="http://schemas.microsoft.com/office/drawing/2014/main" id="{C5857C75-A032-4142-849D-155AD6C464AB}"/>
              </a:ext>
            </a:extLst>
          </p:cNvPr>
          <p:cNvSpPr>
            <a:spLocks noGrp="1" noChangeArrowheads="1"/>
          </p:cNvSpPr>
          <p:nvPr>
            <p:ph type="body" idx="1"/>
          </p:nvPr>
        </p:nvSpPr>
        <p:spPr/>
        <p:txBody>
          <a:bodyPr/>
          <a:lstStyle/>
          <a:p>
            <a:r>
              <a:rPr lang="en-US" altLang="en-US"/>
              <a:t>Let’s take a look at the Network Diagram</a:t>
            </a:r>
          </a:p>
          <a:p>
            <a:r>
              <a:rPr lang="en-US" altLang="en-US">
                <a:solidFill>
                  <a:schemeClr val="hlink"/>
                </a:solidFill>
              </a:rPr>
              <a:t>View</a:t>
            </a:r>
            <a:r>
              <a:rPr lang="en-US" altLang="en-US"/>
              <a:t> menu &gt; </a:t>
            </a:r>
            <a:r>
              <a:rPr lang="en-US" altLang="en-US">
                <a:solidFill>
                  <a:schemeClr val="hlink"/>
                </a:solidFill>
              </a:rPr>
              <a:t>Network Diagram</a:t>
            </a:r>
            <a:r>
              <a:rPr lang="en-US" altLang="en-US"/>
              <a:t>.</a:t>
            </a:r>
          </a:p>
          <a:p>
            <a:r>
              <a:rPr lang="en-US" altLang="en-US"/>
              <a:t>In project management practice, this is also known as the Activity on Node network, or an AON.</a:t>
            </a:r>
          </a:p>
          <a:p>
            <a:r>
              <a:rPr lang="en-US" altLang="en-US"/>
              <a:t>We’ll see a bit later on that the AON helps you to see the dependencies that tasks have on one another.  Which tasks have to be complete in order for other tasks to start or finish. </a:t>
            </a:r>
          </a:p>
        </p:txBody>
      </p:sp>
      <p:sp>
        <p:nvSpPr>
          <p:cNvPr id="2" name="Star: 5 Points 1">
            <a:extLst>
              <a:ext uri="{FF2B5EF4-FFF2-40B4-BE49-F238E27FC236}">
                <a16:creationId xmlns:a16="http://schemas.microsoft.com/office/drawing/2014/main" id="{9F06B615-4D23-5A1A-770F-3586C027C9EB}"/>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E032DD5F-A165-4433-A2BD-1F6853513367}"/>
              </a:ext>
            </a:extLst>
          </p:cNvPr>
          <p:cNvSpPr>
            <a:spLocks noGrp="1" noChangeArrowheads="1"/>
          </p:cNvSpPr>
          <p:nvPr>
            <p:ph type="title"/>
          </p:nvPr>
        </p:nvSpPr>
        <p:spPr/>
        <p:txBody>
          <a:bodyPr/>
          <a:lstStyle/>
          <a:p>
            <a:r>
              <a:rPr lang="en-US" altLang="en-US"/>
              <a:t>Week One: Chapter One</a:t>
            </a:r>
          </a:p>
        </p:txBody>
      </p:sp>
      <p:sp>
        <p:nvSpPr>
          <p:cNvPr id="46083" name="Rectangle 3">
            <a:extLst>
              <a:ext uri="{FF2B5EF4-FFF2-40B4-BE49-F238E27FC236}">
                <a16:creationId xmlns:a16="http://schemas.microsoft.com/office/drawing/2014/main" id="{6E92D586-3D48-40D5-892A-6FEBC952919E}"/>
              </a:ext>
            </a:extLst>
          </p:cNvPr>
          <p:cNvSpPr>
            <a:spLocks noGrp="1" noChangeArrowheads="1"/>
          </p:cNvSpPr>
          <p:nvPr>
            <p:ph type="body" idx="1"/>
          </p:nvPr>
        </p:nvSpPr>
        <p:spPr/>
        <p:txBody>
          <a:bodyPr/>
          <a:lstStyle/>
          <a:p>
            <a:r>
              <a:rPr lang="en-US" altLang="en-US"/>
              <a:t>Combination views</a:t>
            </a:r>
          </a:p>
          <a:p>
            <a:r>
              <a:rPr lang="en-US" altLang="en-US"/>
              <a:t>On the </a:t>
            </a:r>
            <a:r>
              <a:rPr lang="en-US" altLang="en-US">
                <a:solidFill>
                  <a:schemeClr val="hlink"/>
                </a:solidFill>
              </a:rPr>
              <a:t>View</a:t>
            </a:r>
            <a:r>
              <a:rPr lang="en-US" altLang="en-US"/>
              <a:t> menu, click </a:t>
            </a:r>
            <a:r>
              <a:rPr lang="en-US" altLang="en-US">
                <a:solidFill>
                  <a:schemeClr val="hlink"/>
                </a:solidFill>
              </a:rPr>
              <a:t>Gantt Chart</a:t>
            </a:r>
            <a:r>
              <a:rPr lang="en-US" altLang="en-US"/>
              <a:t>.</a:t>
            </a:r>
          </a:p>
          <a:p>
            <a:r>
              <a:rPr lang="en-US" altLang="en-US"/>
              <a:t>On the </a:t>
            </a:r>
            <a:r>
              <a:rPr lang="en-US" altLang="en-US">
                <a:solidFill>
                  <a:schemeClr val="hlink"/>
                </a:solidFill>
              </a:rPr>
              <a:t>View</a:t>
            </a:r>
            <a:r>
              <a:rPr lang="en-US" altLang="en-US"/>
              <a:t> menu, click </a:t>
            </a:r>
            <a:r>
              <a:rPr lang="en-US" altLang="en-US">
                <a:solidFill>
                  <a:schemeClr val="hlink"/>
                </a:solidFill>
              </a:rPr>
              <a:t>More Views.</a:t>
            </a:r>
            <a:r>
              <a:rPr lang="en-US" altLang="en-US"/>
              <a:t> </a:t>
            </a:r>
          </a:p>
          <a:p>
            <a:r>
              <a:rPr lang="en-US" altLang="en-US"/>
              <a:t>In the </a:t>
            </a:r>
            <a:r>
              <a:rPr lang="en-US" altLang="en-US">
                <a:solidFill>
                  <a:schemeClr val="hlink"/>
                </a:solidFill>
              </a:rPr>
              <a:t>Views</a:t>
            </a:r>
            <a:r>
              <a:rPr lang="en-US" altLang="en-US"/>
              <a:t> box, click </a:t>
            </a:r>
            <a:r>
              <a:rPr lang="en-US" altLang="en-US">
                <a:solidFill>
                  <a:schemeClr val="hlink"/>
                </a:solidFill>
              </a:rPr>
              <a:t>Task Entry</a:t>
            </a:r>
            <a:r>
              <a:rPr lang="en-US" altLang="en-US"/>
              <a:t>, and then click the </a:t>
            </a:r>
            <a:r>
              <a:rPr lang="en-US" altLang="en-US">
                <a:solidFill>
                  <a:schemeClr val="hlink"/>
                </a:solidFill>
              </a:rPr>
              <a:t>Apply</a:t>
            </a:r>
            <a:r>
              <a:rPr lang="en-US" altLang="en-US"/>
              <a:t> button.</a:t>
            </a:r>
          </a:p>
          <a:p>
            <a:r>
              <a:rPr lang="en-US" altLang="en-US"/>
              <a:t>You’ll see the Gantt Chart at the top of the Project window, and the Task Form view at the bottom.</a:t>
            </a:r>
          </a:p>
        </p:txBody>
      </p:sp>
      <p:sp>
        <p:nvSpPr>
          <p:cNvPr id="2" name="Star: 5 Points 1">
            <a:extLst>
              <a:ext uri="{FF2B5EF4-FFF2-40B4-BE49-F238E27FC236}">
                <a16:creationId xmlns:a16="http://schemas.microsoft.com/office/drawing/2014/main" id="{197F4E81-2EBA-026F-D96B-2B886C71E196}"/>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B75C197-A9E1-41F3-9EB9-6AD45EF290AD}"/>
              </a:ext>
            </a:extLst>
          </p:cNvPr>
          <p:cNvSpPr>
            <a:spLocks noGrp="1" noChangeArrowheads="1"/>
          </p:cNvSpPr>
          <p:nvPr>
            <p:ph type="title"/>
          </p:nvPr>
        </p:nvSpPr>
        <p:spPr/>
        <p:txBody>
          <a:bodyPr/>
          <a:lstStyle/>
          <a:p>
            <a:r>
              <a:rPr lang="en-US" altLang="en-US"/>
              <a:t>Week One: Chapter One</a:t>
            </a:r>
          </a:p>
        </p:txBody>
      </p:sp>
      <p:sp>
        <p:nvSpPr>
          <p:cNvPr id="47107" name="Rectangle 3">
            <a:extLst>
              <a:ext uri="{FF2B5EF4-FFF2-40B4-BE49-F238E27FC236}">
                <a16:creationId xmlns:a16="http://schemas.microsoft.com/office/drawing/2014/main" id="{88C42AF7-813E-4353-8FDC-6ACB371F7DB1}"/>
              </a:ext>
            </a:extLst>
          </p:cNvPr>
          <p:cNvSpPr>
            <a:spLocks noGrp="1" noChangeArrowheads="1"/>
          </p:cNvSpPr>
          <p:nvPr>
            <p:ph type="body" idx="1"/>
          </p:nvPr>
        </p:nvSpPr>
        <p:spPr/>
        <p:txBody>
          <a:bodyPr/>
          <a:lstStyle/>
          <a:p>
            <a:r>
              <a:rPr lang="en-US" altLang="en-US" sz="2800"/>
              <a:t>Up in the Gantt chart view, select task 3, Define Business Vision.  You’ll see the details about that task in the Task Form.</a:t>
            </a:r>
          </a:p>
          <a:p>
            <a:r>
              <a:rPr lang="en-US" altLang="en-US" sz="2800"/>
              <a:t>Amongst other details, we see the “Resource Name” here, and how much work the resource has been assigned to the task.</a:t>
            </a:r>
          </a:p>
          <a:p>
            <a:endParaRPr lang="en-US" altLang="en-US" sz="2800"/>
          </a:p>
          <a:p>
            <a:r>
              <a:rPr lang="en-US" altLang="en-US" sz="2800"/>
              <a:t>Also, you can display any two views you want by clicking on the Window menu, and choosing Split.  Undo it by clicking back on the Window menu, and choosing Remove Split.</a:t>
            </a:r>
          </a:p>
        </p:txBody>
      </p:sp>
      <p:sp>
        <p:nvSpPr>
          <p:cNvPr id="2" name="Star: 5 Points 1">
            <a:extLst>
              <a:ext uri="{FF2B5EF4-FFF2-40B4-BE49-F238E27FC236}">
                <a16:creationId xmlns:a16="http://schemas.microsoft.com/office/drawing/2014/main" id="{B7AE0D7E-3B8E-8FFF-DE58-65DFFE53012D}"/>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F0A20AED-C3CC-49C7-ACE1-A1C69F91E968}"/>
              </a:ext>
            </a:extLst>
          </p:cNvPr>
          <p:cNvSpPr>
            <a:spLocks noGrp="1" noChangeArrowheads="1"/>
          </p:cNvSpPr>
          <p:nvPr>
            <p:ph type="title"/>
          </p:nvPr>
        </p:nvSpPr>
        <p:spPr/>
        <p:txBody>
          <a:bodyPr/>
          <a:lstStyle/>
          <a:p>
            <a:r>
              <a:rPr lang="en-US" altLang="en-US"/>
              <a:t>Week One: Chapter One</a:t>
            </a:r>
          </a:p>
        </p:txBody>
      </p:sp>
      <p:sp>
        <p:nvSpPr>
          <p:cNvPr id="48131" name="Rectangle 3">
            <a:extLst>
              <a:ext uri="{FF2B5EF4-FFF2-40B4-BE49-F238E27FC236}">
                <a16:creationId xmlns:a16="http://schemas.microsoft.com/office/drawing/2014/main" id="{8542FEF6-40B8-4251-9C31-26F4DA120E88}"/>
              </a:ext>
            </a:extLst>
          </p:cNvPr>
          <p:cNvSpPr>
            <a:spLocks noGrp="1" noChangeArrowheads="1"/>
          </p:cNvSpPr>
          <p:nvPr>
            <p:ph type="body" idx="1"/>
          </p:nvPr>
        </p:nvSpPr>
        <p:spPr/>
        <p:txBody>
          <a:bodyPr/>
          <a:lstStyle/>
          <a:p>
            <a:r>
              <a:rPr lang="en-US" altLang="en-US"/>
              <a:t>Exploring Reports</a:t>
            </a:r>
          </a:p>
          <a:p>
            <a:pPr lvl="1"/>
            <a:r>
              <a:rPr lang="en-US" altLang="en-US"/>
              <a:t>There are two types of reports in Project:</a:t>
            </a:r>
          </a:p>
          <a:p>
            <a:pPr lvl="2"/>
            <a:r>
              <a:rPr lang="en-US" altLang="en-US"/>
              <a:t>Reports that are for printing</a:t>
            </a:r>
          </a:p>
          <a:p>
            <a:pPr lvl="2"/>
            <a:r>
              <a:rPr lang="en-US" altLang="en-US"/>
              <a:t>Reports that are for exporting Project data to other software applications, like Excel and Visio.</a:t>
            </a:r>
          </a:p>
          <a:p>
            <a:pPr lvl="1"/>
            <a:r>
              <a:rPr lang="en-US" altLang="en-US"/>
              <a:t>On the </a:t>
            </a:r>
            <a:r>
              <a:rPr lang="en-US" altLang="en-US">
                <a:solidFill>
                  <a:schemeClr val="hlink"/>
                </a:solidFill>
              </a:rPr>
              <a:t>Report</a:t>
            </a:r>
            <a:r>
              <a:rPr lang="en-US" altLang="en-US"/>
              <a:t> menu, click </a:t>
            </a:r>
            <a:r>
              <a:rPr lang="en-US" altLang="en-US">
                <a:solidFill>
                  <a:schemeClr val="hlink"/>
                </a:solidFill>
              </a:rPr>
              <a:t>Reports</a:t>
            </a:r>
            <a:r>
              <a:rPr lang="en-US" altLang="en-US"/>
              <a:t>.</a:t>
            </a:r>
          </a:p>
          <a:p>
            <a:pPr lvl="2"/>
            <a:r>
              <a:rPr lang="en-US" altLang="en-US"/>
              <a:t>Note: In Project 2003, this was under View &gt; Reports. There was not a Reports menu.</a:t>
            </a:r>
          </a:p>
          <a:p>
            <a:pPr lvl="1"/>
            <a:r>
              <a:rPr lang="en-US" altLang="en-US"/>
              <a:t>Choose </a:t>
            </a:r>
            <a:r>
              <a:rPr lang="en-US" altLang="en-US">
                <a:solidFill>
                  <a:schemeClr val="hlink"/>
                </a:solidFill>
              </a:rPr>
              <a:t>Custom</a:t>
            </a:r>
            <a:r>
              <a:rPr lang="en-US" altLang="en-US"/>
              <a:t>, and then click the </a:t>
            </a:r>
            <a:r>
              <a:rPr lang="en-US" altLang="en-US">
                <a:solidFill>
                  <a:schemeClr val="hlink"/>
                </a:solidFill>
              </a:rPr>
              <a:t>Select</a:t>
            </a:r>
            <a:r>
              <a:rPr lang="en-US" altLang="en-US"/>
              <a:t> button.  You’ll see the Custom Reports dialog box.</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B5242C8C-FFA6-4FD7-A89E-8EAAFF5C7EBA}"/>
              </a:ext>
            </a:extLst>
          </p:cNvPr>
          <p:cNvSpPr>
            <a:spLocks noGrp="1" noChangeArrowheads="1"/>
          </p:cNvSpPr>
          <p:nvPr>
            <p:ph type="title"/>
          </p:nvPr>
        </p:nvSpPr>
        <p:spPr/>
        <p:txBody>
          <a:bodyPr/>
          <a:lstStyle/>
          <a:p>
            <a:r>
              <a:rPr lang="en-US" altLang="en-US"/>
              <a:t>Week One: Chapter One</a:t>
            </a:r>
          </a:p>
        </p:txBody>
      </p:sp>
      <p:sp>
        <p:nvSpPr>
          <p:cNvPr id="49155" name="Rectangle 3">
            <a:extLst>
              <a:ext uri="{FF2B5EF4-FFF2-40B4-BE49-F238E27FC236}">
                <a16:creationId xmlns:a16="http://schemas.microsoft.com/office/drawing/2014/main" id="{F913F0AE-3673-4FA4-BF95-260D43F59FA3}"/>
              </a:ext>
            </a:extLst>
          </p:cNvPr>
          <p:cNvSpPr>
            <a:spLocks noGrp="1" noChangeArrowheads="1"/>
          </p:cNvSpPr>
          <p:nvPr>
            <p:ph type="body" idx="1"/>
          </p:nvPr>
        </p:nvSpPr>
        <p:spPr/>
        <p:txBody>
          <a:bodyPr/>
          <a:lstStyle/>
          <a:p>
            <a:r>
              <a:rPr lang="en-US" altLang="en-US"/>
              <a:t>There are lot of great reports in here:</a:t>
            </a:r>
          </a:p>
          <a:p>
            <a:endParaRPr lang="en-US" altLang="en-US"/>
          </a:p>
          <a:p>
            <a:endParaRPr lang="en-US" altLang="en-US"/>
          </a:p>
          <a:p>
            <a:endParaRPr lang="en-US" altLang="en-US"/>
          </a:p>
          <a:p>
            <a:endParaRPr lang="en-US" altLang="en-US"/>
          </a:p>
          <a:p>
            <a:endParaRPr lang="en-US" altLang="en-US"/>
          </a:p>
          <a:p>
            <a:r>
              <a:rPr lang="en-US" altLang="en-US"/>
              <a:t>Choose </a:t>
            </a:r>
            <a:r>
              <a:rPr lang="en-US" altLang="en-US">
                <a:solidFill>
                  <a:schemeClr val="hlink"/>
                </a:solidFill>
              </a:rPr>
              <a:t>Resource</a:t>
            </a:r>
            <a:r>
              <a:rPr lang="en-US" altLang="en-US"/>
              <a:t> &gt; </a:t>
            </a:r>
            <a:r>
              <a:rPr lang="en-US" altLang="en-US">
                <a:solidFill>
                  <a:schemeClr val="hlink"/>
                </a:solidFill>
              </a:rPr>
              <a:t>Work</a:t>
            </a:r>
            <a:r>
              <a:rPr lang="en-US" altLang="en-US"/>
              <a:t> &gt; </a:t>
            </a:r>
            <a:r>
              <a:rPr lang="en-US" altLang="en-US">
                <a:solidFill>
                  <a:schemeClr val="accent2"/>
                </a:solidFill>
              </a:rPr>
              <a:t>Preview</a:t>
            </a:r>
            <a:r>
              <a:rPr lang="en-US" altLang="en-US"/>
              <a:t>. </a:t>
            </a:r>
            <a:endParaRPr lang="en-US" altLang="en-US">
              <a:solidFill>
                <a:schemeClr val="hlink"/>
              </a:solidFill>
            </a:endParaRPr>
          </a:p>
        </p:txBody>
      </p:sp>
      <p:pic>
        <p:nvPicPr>
          <p:cNvPr id="49156" name="Picture 5">
            <a:extLst>
              <a:ext uri="{FF2B5EF4-FFF2-40B4-BE49-F238E27FC236}">
                <a16:creationId xmlns:a16="http://schemas.microsoft.com/office/drawing/2014/main" id="{E555B006-B2E1-46BD-B09B-3ED3D4FE1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3343275"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tar: 5 Points 1">
            <a:extLst>
              <a:ext uri="{FF2B5EF4-FFF2-40B4-BE49-F238E27FC236}">
                <a16:creationId xmlns:a16="http://schemas.microsoft.com/office/drawing/2014/main" id="{8C9A86DF-D2F6-7518-53D7-C77D5C08E14D}"/>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0E4B6558-ACEF-48F8-9134-5343C583A3AC}"/>
              </a:ext>
            </a:extLst>
          </p:cNvPr>
          <p:cNvSpPr>
            <a:spLocks noGrp="1" noChangeArrowheads="1"/>
          </p:cNvSpPr>
          <p:nvPr>
            <p:ph type="title"/>
          </p:nvPr>
        </p:nvSpPr>
        <p:spPr/>
        <p:txBody>
          <a:bodyPr/>
          <a:lstStyle/>
          <a:p>
            <a:r>
              <a:rPr lang="en-US" altLang="en-US"/>
              <a:t>Week One: Chapter One</a:t>
            </a:r>
          </a:p>
        </p:txBody>
      </p:sp>
      <p:pic>
        <p:nvPicPr>
          <p:cNvPr id="50179" name="Picture 3">
            <a:extLst>
              <a:ext uri="{FF2B5EF4-FFF2-40B4-BE49-F238E27FC236}">
                <a16:creationId xmlns:a16="http://schemas.microsoft.com/office/drawing/2014/main" id="{6C5C93A1-3DE0-432E-81EB-8425BBFC275A}"/>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C9F28-BA28-CA2E-CD12-0C7CC83ED3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D65F5-3D2B-5CFD-A6E0-34B457959C39}"/>
              </a:ext>
            </a:extLst>
          </p:cNvPr>
          <p:cNvSpPr>
            <a:spLocks noGrp="1"/>
          </p:cNvSpPr>
          <p:nvPr>
            <p:ph type="title"/>
          </p:nvPr>
        </p:nvSpPr>
        <p:spPr/>
        <p:txBody>
          <a:bodyPr/>
          <a:lstStyle/>
          <a:p>
            <a:r>
              <a:rPr lang="en-US" dirty="0"/>
              <a:t>Housekeeping - Success</a:t>
            </a:r>
          </a:p>
        </p:txBody>
      </p:sp>
      <p:sp>
        <p:nvSpPr>
          <p:cNvPr id="3" name="Content Placeholder 2">
            <a:extLst>
              <a:ext uri="{FF2B5EF4-FFF2-40B4-BE49-F238E27FC236}">
                <a16:creationId xmlns:a16="http://schemas.microsoft.com/office/drawing/2014/main" id="{A416272D-61D5-F46C-6DF2-6A4A217129A8}"/>
              </a:ext>
            </a:extLst>
          </p:cNvPr>
          <p:cNvSpPr>
            <a:spLocks noGrp="1"/>
          </p:cNvSpPr>
          <p:nvPr>
            <p:ph idx="1"/>
          </p:nvPr>
        </p:nvSpPr>
        <p:spPr>
          <a:xfrm>
            <a:off x="766482" y="1885950"/>
            <a:ext cx="8182536" cy="4171950"/>
          </a:xfrm>
        </p:spPr>
        <p:txBody>
          <a:bodyPr>
            <a:normAutofit fontScale="77500" lnSpcReduction="20000"/>
          </a:bodyPr>
          <a:lstStyle/>
          <a:p>
            <a:r>
              <a:rPr lang="en-GB" sz="3150" dirty="0">
                <a:solidFill>
                  <a:srgbClr val="FF0000"/>
                </a:solidFill>
              </a:rPr>
              <a:t>Seat reservation policy: NO reserved seats, first-come, first-served; if there is an empty seat with terminal, you must use it; Login when you arrive to class, activate office etc.; no laptops</a:t>
            </a:r>
          </a:p>
          <a:p>
            <a:r>
              <a:rPr lang="en-GB" sz="3150" dirty="0">
                <a:solidFill>
                  <a:srgbClr val="FF0000"/>
                </a:solidFill>
              </a:rPr>
              <a:t>No social media in class?</a:t>
            </a:r>
          </a:p>
          <a:p>
            <a:r>
              <a:rPr lang="en-GB" sz="3150" dirty="0">
                <a:solidFill>
                  <a:srgbClr val="FF0000"/>
                </a:solidFill>
              </a:rPr>
              <a:t>No detectable phones; or leave class until next week</a:t>
            </a:r>
          </a:p>
          <a:p>
            <a:r>
              <a:rPr lang="en-GB" sz="3150" dirty="0">
                <a:solidFill>
                  <a:srgbClr val="FF0000"/>
                </a:solidFill>
              </a:rPr>
              <a:t>If you need to talk, buy shoes etc. leave for 15 minutes at least before re-entering</a:t>
            </a:r>
          </a:p>
          <a:p>
            <a:r>
              <a:rPr lang="en-GB" sz="3150" dirty="0">
                <a:solidFill>
                  <a:srgbClr val="FF0000"/>
                </a:solidFill>
              </a:rPr>
              <a:t>Do NOT interrupt presentations</a:t>
            </a:r>
          </a:p>
          <a:p>
            <a:r>
              <a:rPr lang="en-GB" sz="3150" dirty="0">
                <a:solidFill>
                  <a:srgbClr val="FF0000"/>
                </a:solidFill>
              </a:rPr>
              <a:t>Pay attention during presentations</a:t>
            </a:r>
          </a:p>
          <a:p>
            <a:r>
              <a:rPr lang="en-GB" sz="3150" dirty="0">
                <a:solidFill>
                  <a:srgbClr val="FF0000"/>
                </a:solidFill>
              </a:rPr>
              <a:t>No recording in class without my permission</a:t>
            </a:r>
          </a:p>
          <a:p>
            <a:r>
              <a:rPr lang="en-US" sz="3150" dirty="0">
                <a:solidFill>
                  <a:srgbClr val="FF0000"/>
                </a:solidFill>
              </a:rPr>
              <a:t>Testing on terminals only</a:t>
            </a:r>
            <a:endParaRPr lang="en-US" dirty="0"/>
          </a:p>
        </p:txBody>
      </p:sp>
    </p:spTree>
    <p:custDataLst>
      <p:tags r:id="rId1"/>
    </p:custDataLst>
    <p:extLst>
      <p:ext uri="{BB962C8B-B14F-4D97-AF65-F5344CB8AC3E}">
        <p14:creationId xmlns:p14="http://schemas.microsoft.com/office/powerpoint/2010/main" val="4194334290"/>
      </p:ext>
    </p:extLst>
  </p:cSld>
  <p:clrMapOvr>
    <a:masterClrMapping/>
  </p:clrMapOvr>
  <mc:AlternateContent xmlns:mc="http://schemas.openxmlformats.org/markup-compatibility/2006" xmlns:p14="http://schemas.microsoft.com/office/powerpoint/2010/main">
    <mc:Choice Requires="p14">
      <p:transition spd="slow" p14:dur="2000" advTm="101006"/>
    </mc:Choice>
    <mc:Fallback xmlns="">
      <p:transition spd="slow" advTm="1010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2C4804B-F660-4BAE-9FE7-F644B3FF67CD}"/>
              </a:ext>
            </a:extLst>
          </p:cNvPr>
          <p:cNvSpPr>
            <a:spLocks noGrp="1" noChangeArrowheads="1"/>
          </p:cNvSpPr>
          <p:nvPr>
            <p:ph type="title"/>
          </p:nvPr>
        </p:nvSpPr>
        <p:spPr/>
        <p:txBody>
          <a:bodyPr/>
          <a:lstStyle/>
          <a:p>
            <a:r>
              <a:rPr lang="en-US" altLang="en-US"/>
              <a:t>Week One: Chapter One</a:t>
            </a:r>
          </a:p>
        </p:txBody>
      </p:sp>
      <p:sp>
        <p:nvSpPr>
          <p:cNvPr id="51203" name="Rectangle 3">
            <a:extLst>
              <a:ext uri="{FF2B5EF4-FFF2-40B4-BE49-F238E27FC236}">
                <a16:creationId xmlns:a16="http://schemas.microsoft.com/office/drawing/2014/main" id="{2A4EC5AB-1345-4197-B5B3-4C611EE9032F}"/>
              </a:ext>
            </a:extLst>
          </p:cNvPr>
          <p:cNvSpPr>
            <a:spLocks noGrp="1" noChangeArrowheads="1"/>
          </p:cNvSpPr>
          <p:nvPr>
            <p:ph type="body" idx="1"/>
          </p:nvPr>
        </p:nvSpPr>
        <p:spPr/>
        <p:txBody>
          <a:bodyPr/>
          <a:lstStyle/>
          <a:p>
            <a:r>
              <a:rPr lang="en-US" altLang="en-US"/>
              <a:t>The most you can do is </a:t>
            </a:r>
            <a:r>
              <a:rPr lang="en-US" altLang="en-US">
                <a:solidFill>
                  <a:srgbClr val="C65D2E"/>
                </a:solidFill>
              </a:rPr>
              <a:t>print </a:t>
            </a:r>
            <a:r>
              <a:rPr lang="en-US" altLang="en-US"/>
              <a:t>this report. You can zoom in and out, and flip pages in it.  It’s really a print preview window.</a:t>
            </a:r>
          </a:p>
          <a:p>
            <a:pPr lvl="1"/>
            <a:r>
              <a:rPr lang="en-US" altLang="en-US"/>
              <a:t>You can’t use it for data entry.</a:t>
            </a:r>
          </a:p>
          <a:p>
            <a:pPr lvl="1"/>
            <a:r>
              <a:rPr lang="en-US" altLang="en-US"/>
              <a:t>That what all of the reports in Microsoft Project are like.</a:t>
            </a:r>
          </a:p>
          <a:p>
            <a:pPr lvl="1"/>
            <a:r>
              <a:rPr lang="en-US" altLang="en-US">
                <a:solidFill>
                  <a:srgbClr val="C65D2E"/>
                </a:solidFill>
              </a:rPr>
              <a:t>Views</a:t>
            </a:r>
            <a:r>
              <a:rPr lang="en-US" altLang="en-US"/>
              <a:t> let you edit the information.</a:t>
            </a:r>
          </a:p>
          <a:p>
            <a:pPr lvl="1"/>
            <a:r>
              <a:rPr lang="en-US" altLang="en-US">
                <a:solidFill>
                  <a:srgbClr val="C65D2E"/>
                </a:solidFill>
              </a:rPr>
              <a:t>Reports</a:t>
            </a:r>
            <a:r>
              <a:rPr lang="en-US" altLang="en-US"/>
              <a:t> are for printing it.</a:t>
            </a:r>
          </a:p>
          <a:p>
            <a:pPr lvl="1"/>
            <a:r>
              <a:rPr lang="en-US" altLang="en-US"/>
              <a:t>Click </a:t>
            </a:r>
            <a:r>
              <a:rPr lang="en-US" altLang="en-US">
                <a:solidFill>
                  <a:schemeClr val="hlink"/>
                </a:solidFill>
              </a:rPr>
              <a:t>Close</a:t>
            </a:r>
            <a:r>
              <a:rPr lang="en-US" altLang="en-US"/>
              <a:t> &gt; </a:t>
            </a:r>
            <a:r>
              <a:rPr lang="en-US" altLang="en-US">
                <a:solidFill>
                  <a:schemeClr val="hlink"/>
                </a:solidFill>
              </a:rPr>
              <a:t>Close</a:t>
            </a:r>
            <a:r>
              <a:rPr lang="en-US" altLang="en-US"/>
              <a:t> to close out of the Reports dialog box.</a:t>
            </a:r>
          </a:p>
        </p:txBody>
      </p:sp>
      <p:sp>
        <p:nvSpPr>
          <p:cNvPr id="2" name="Star: 5 Points 1">
            <a:extLst>
              <a:ext uri="{FF2B5EF4-FFF2-40B4-BE49-F238E27FC236}">
                <a16:creationId xmlns:a16="http://schemas.microsoft.com/office/drawing/2014/main" id="{799A8C26-8C18-1DE5-2EF4-C28D4D7DC346}"/>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BAD333B2-05FB-4996-8774-3DEB7E2E7271}"/>
              </a:ext>
            </a:extLst>
          </p:cNvPr>
          <p:cNvSpPr>
            <a:spLocks noGrp="1" noChangeArrowheads="1"/>
          </p:cNvSpPr>
          <p:nvPr>
            <p:ph type="title"/>
          </p:nvPr>
        </p:nvSpPr>
        <p:spPr/>
        <p:txBody>
          <a:bodyPr/>
          <a:lstStyle/>
          <a:p>
            <a:r>
              <a:rPr lang="en-US" altLang="en-US"/>
              <a:t>Week One: Chapter One</a:t>
            </a:r>
          </a:p>
        </p:txBody>
      </p:sp>
      <p:sp>
        <p:nvSpPr>
          <p:cNvPr id="52227" name="Rectangle 3">
            <a:extLst>
              <a:ext uri="{FF2B5EF4-FFF2-40B4-BE49-F238E27FC236}">
                <a16:creationId xmlns:a16="http://schemas.microsoft.com/office/drawing/2014/main" id="{3C7A46AD-60C7-4E8B-86C9-75A07E2C4E72}"/>
              </a:ext>
            </a:extLst>
          </p:cNvPr>
          <p:cNvSpPr>
            <a:spLocks noGrp="1" noChangeArrowheads="1"/>
          </p:cNvSpPr>
          <p:nvPr>
            <p:ph type="body" idx="1"/>
          </p:nvPr>
        </p:nvSpPr>
        <p:spPr/>
        <p:txBody>
          <a:bodyPr/>
          <a:lstStyle/>
          <a:p>
            <a:r>
              <a:rPr lang="en-US" altLang="en-US"/>
              <a:t>Back under the </a:t>
            </a:r>
            <a:r>
              <a:rPr lang="en-US" altLang="en-US">
                <a:solidFill>
                  <a:schemeClr val="hlink"/>
                </a:solidFill>
              </a:rPr>
              <a:t>Reports</a:t>
            </a:r>
            <a:r>
              <a:rPr lang="en-US" altLang="en-US"/>
              <a:t> menu, click </a:t>
            </a:r>
            <a:r>
              <a:rPr lang="en-US" altLang="en-US">
                <a:solidFill>
                  <a:schemeClr val="hlink"/>
                </a:solidFill>
              </a:rPr>
              <a:t>Visual Reports</a:t>
            </a:r>
            <a:r>
              <a:rPr lang="en-US" altLang="en-US"/>
              <a:t>.</a:t>
            </a:r>
          </a:p>
          <a:p>
            <a:pPr lvl="1"/>
            <a:r>
              <a:rPr lang="en-US" altLang="en-US"/>
              <a:t>You have to have Excel installed for this to work (Excel 2003 or later).</a:t>
            </a:r>
          </a:p>
          <a:p>
            <a:pPr lvl="1"/>
            <a:r>
              <a:rPr lang="en-US" altLang="en-US"/>
              <a:t>I believe that this is new as of Project 2007.</a:t>
            </a:r>
          </a:p>
          <a:p>
            <a:r>
              <a:rPr lang="en-US" altLang="en-US"/>
              <a:t>You’ll see a list of predefined visual reports in Project. </a:t>
            </a:r>
          </a:p>
          <a:p>
            <a:r>
              <a:rPr lang="en-US" altLang="en-US"/>
              <a:t>Project can export to either Microsoft Project or Microsoft Visio, and then use those applications to create fancy stuff.</a:t>
            </a:r>
          </a:p>
        </p:txBody>
      </p:sp>
      <p:sp>
        <p:nvSpPr>
          <p:cNvPr id="2" name="Star: 5 Points 1">
            <a:extLst>
              <a:ext uri="{FF2B5EF4-FFF2-40B4-BE49-F238E27FC236}">
                <a16:creationId xmlns:a16="http://schemas.microsoft.com/office/drawing/2014/main" id="{FF3CC14A-390D-151E-CFD0-130A2BD32963}"/>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7E9311EB-908B-4581-B3F9-461390DE4E95}"/>
              </a:ext>
            </a:extLst>
          </p:cNvPr>
          <p:cNvSpPr>
            <a:spLocks noGrp="1" noChangeArrowheads="1"/>
          </p:cNvSpPr>
          <p:nvPr>
            <p:ph type="title"/>
          </p:nvPr>
        </p:nvSpPr>
        <p:spPr/>
        <p:txBody>
          <a:bodyPr/>
          <a:lstStyle/>
          <a:p>
            <a:r>
              <a:rPr lang="en-US" altLang="en-US"/>
              <a:t>Week One: Chapter One</a:t>
            </a:r>
          </a:p>
        </p:txBody>
      </p:sp>
      <p:sp>
        <p:nvSpPr>
          <p:cNvPr id="53251" name="Rectangle 3">
            <a:extLst>
              <a:ext uri="{FF2B5EF4-FFF2-40B4-BE49-F238E27FC236}">
                <a16:creationId xmlns:a16="http://schemas.microsoft.com/office/drawing/2014/main" id="{95C20285-123F-42D7-AE70-2B91C0229E01}"/>
              </a:ext>
            </a:extLst>
          </p:cNvPr>
          <p:cNvSpPr>
            <a:spLocks noGrp="1" noChangeArrowheads="1"/>
          </p:cNvSpPr>
          <p:nvPr>
            <p:ph type="body" idx="1"/>
          </p:nvPr>
        </p:nvSpPr>
        <p:spPr/>
        <p:txBody>
          <a:bodyPr/>
          <a:lstStyle/>
          <a:p>
            <a:r>
              <a:rPr lang="en-US" altLang="en-US"/>
              <a:t>Choose the </a:t>
            </a:r>
            <a:r>
              <a:rPr lang="en-US" altLang="en-US">
                <a:solidFill>
                  <a:schemeClr val="hlink"/>
                </a:solidFill>
              </a:rPr>
              <a:t>Resource Remaining Work Report</a:t>
            </a:r>
            <a:r>
              <a:rPr lang="en-US" altLang="en-US"/>
              <a:t>, and then click </a:t>
            </a:r>
            <a:r>
              <a:rPr lang="en-US" altLang="en-US">
                <a:solidFill>
                  <a:schemeClr val="hlink"/>
                </a:solidFill>
              </a:rPr>
              <a:t>View</a:t>
            </a:r>
            <a:r>
              <a:rPr lang="en-US" altLang="en-US"/>
              <a:t>.</a:t>
            </a:r>
          </a:p>
          <a:p>
            <a:r>
              <a:rPr lang="en-US" altLang="en-US"/>
              <a:t>If all goes well, you should see a bar chart in Excel.</a:t>
            </a:r>
          </a:p>
          <a:p>
            <a:r>
              <a:rPr lang="en-US" altLang="en-US"/>
              <a:t>Close Excel, and in Project, click </a:t>
            </a:r>
            <a:r>
              <a:rPr lang="en-US" altLang="en-US">
                <a:solidFill>
                  <a:schemeClr val="hlink"/>
                </a:solidFill>
              </a:rPr>
              <a:t>Close</a:t>
            </a:r>
            <a:r>
              <a:rPr lang="en-US" altLang="en-US"/>
              <a:t> to close the Visual Reports dialog box.</a:t>
            </a:r>
          </a:p>
          <a:p>
            <a:endParaRPr lang="en-US" altLang="en-US"/>
          </a:p>
        </p:txBody>
      </p:sp>
      <p:sp>
        <p:nvSpPr>
          <p:cNvPr id="2" name="Star: 5 Points 1">
            <a:extLst>
              <a:ext uri="{FF2B5EF4-FFF2-40B4-BE49-F238E27FC236}">
                <a16:creationId xmlns:a16="http://schemas.microsoft.com/office/drawing/2014/main" id="{7413BD18-9893-CA1C-8439-26E78DE462B9}"/>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014DE546-A585-44C2-A738-EBFB8AAEFC59}"/>
              </a:ext>
            </a:extLst>
          </p:cNvPr>
          <p:cNvSpPr>
            <a:spLocks noGrp="1" noChangeArrowheads="1"/>
          </p:cNvSpPr>
          <p:nvPr>
            <p:ph type="title"/>
          </p:nvPr>
        </p:nvSpPr>
        <p:spPr/>
        <p:txBody>
          <a:bodyPr/>
          <a:lstStyle/>
          <a:p>
            <a:r>
              <a:rPr lang="en-US" altLang="en-US" sz="4000" dirty="0"/>
              <a:t>Week One: Chapter One</a:t>
            </a:r>
          </a:p>
        </p:txBody>
      </p:sp>
      <p:sp>
        <p:nvSpPr>
          <p:cNvPr id="54275" name="Rectangle 3">
            <a:extLst>
              <a:ext uri="{FF2B5EF4-FFF2-40B4-BE49-F238E27FC236}">
                <a16:creationId xmlns:a16="http://schemas.microsoft.com/office/drawing/2014/main" id="{42CB4422-0A25-4702-BE98-46F97D1C9C53}"/>
              </a:ext>
            </a:extLst>
          </p:cNvPr>
          <p:cNvSpPr>
            <a:spLocks noGrp="1" noChangeArrowheads="1"/>
          </p:cNvSpPr>
          <p:nvPr>
            <p:ph type="body" idx="1"/>
          </p:nvPr>
        </p:nvSpPr>
        <p:spPr/>
        <p:txBody>
          <a:bodyPr/>
          <a:lstStyle/>
          <a:p>
            <a:r>
              <a:rPr lang="en-US" altLang="en-US"/>
              <a:t>Creating a new project plan</a:t>
            </a:r>
          </a:p>
          <a:p>
            <a:pPr lvl="1"/>
            <a:r>
              <a:rPr lang="en-US" altLang="en-US"/>
              <a:t>Specify only the start date, or the finish date (in most cases)</a:t>
            </a:r>
          </a:p>
          <a:p>
            <a:pPr lvl="2"/>
            <a:r>
              <a:rPr lang="en-US" altLang="en-US"/>
              <a:t>Project will calculate the other date for you, once you give it the durations for your tasks</a:t>
            </a:r>
          </a:p>
          <a:p>
            <a:pPr lvl="1"/>
            <a:r>
              <a:rPr lang="en-US" altLang="en-US"/>
              <a:t>Usually you’ll use the start date. An exception would be an event with a very important end date, like the Fourth of July Fireworks, or the First Night festivities.</a:t>
            </a:r>
          </a:p>
          <a:p>
            <a:pPr lvl="1"/>
            <a:endParaRPr lang="en-US"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2352E006-DF9E-46DD-8795-8502481FB79B}"/>
              </a:ext>
            </a:extLst>
          </p:cNvPr>
          <p:cNvSpPr>
            <a:spLocks noGrp="1" noChangeArrowheads="1"/>
          </p:cNvSpPr>
          <p:nvPr>
            <p:ph type="title"/>
          </p:nvPr>
        </p:nvSpPr>
        <p:spPr/>
        <p:txBody>
          <a:bodyPr/>
          <a:lstStyle/>
          <a:p>
            <a:r>
              <a:rPr lang="en-US" altLang="en-US"/>
              <a:t>Week One: Chapter One</a:t>
            </a:r>
          </a:p>
        </p:txBody>
      </p:sp>
      <p:sp>
        <p:nvSpPr>
          <p:cNvPr id="55299" name="Rectangle 3">
            <a:extLst>
              <a:ext uri="{FF2B5EF4-FFF2-40B4-BE49-F238E27FC236}">
                <a16:creationId xmlns:a16="http://schemas.microsoft.com/office/drawing/2014/main" id="{C2CD7009-206A-40E1-8F5F-9C2187698D1E}"/>
              </a:ext>
            </a:extLst>
          </p:cNvPr>
          <p:cNvSpPr>
            <a:spLocks noGrp="1" noChangeArrowheads="1"/>
          </p:cNvSpPr>
          <p:nvPr>
            <p:ph type="body" idx="1"/>
          </p:nvPr>
        </p:nvSpPr>
        <p:spPr/>
        <p:txBody>
          <a:bodyPr/>
          <a:lstStyle/>
          <a:p>
            <a:r>
              <a:rPr lang="en-US" altLang="en-US"/>
              <a:t>Let’s create a new project plan</a:t>
            </a:r>
          </a:p>
          <a:p>
            <a:pPr lvl="1"/>
            <a:r>
              <a:rPr lang="en-US" altLang="en-US"/>
              <a:t>On the </a:t>
            </a:r>
            <a:r>
              <a:rPr lang="en-US" altLang="en-US">
                <a:solidFill>
                  <a:schemeClr val="hlink"/>
                </a:solidFill>
              </a:rPr>
              <a:t>File </a:t>
            </a:r>
            <a:r>
              <a:rPr lang="en-US" altLang="en-US"/>
              <a:t>menu, click </a:t>
            </a:r>
            <a:r>
              <a:rPr lang="en-US" altLang="en-US">
                <a:solidFill>
                  <a:schemeClr val="hlink"/>
                </a:solidFill>
              </a:rPr>
              <a:t>New</a:t>
            </a:r>
            <a:r>
              <a:rPr lang="en-US" altLang="en-US"/>
              <a:t>. In the New Project pane, click </a:t>
            </a:r>
            <a:r>
              <a:rPr lang="en-US" altLang="en-US">
                <a:solidFill>
                  <a:schemeClr val="hlink"/>
                </a:solidFill>
              </a:rPr>
              <a:t>Blank Project</a:t>
            </a:r>
            <a:r>
              <a:rPr lang="en-US" altLang="en-US"/>
              <a:t>.</a:t>
            </a:r>
          </a:p>
          <a:p>
            <a:pPr lvl="1"/>
            <a:r>
              <a:rPr lang="en-US" altLang="en-US"/>
              <a:t>On the </a:t>
            </a:r>
            <a:r>
              <a:rPr lang="en-US" altLang="en-US">
                <a:solidFill>
                  <a:schemeClr val="hlink"/>
                </a:solidFill>
              </a:rPr>
              <a:t>Project</a:t>
            </a:r>
            <a:r>
              <a:rPr lang="en-US" altLang="en-US"/>
              <a:t> menu, click </a:t>
            </a:r>
            <a:r>
              <a:rPr lang="en-US" altLang="en-US">
                <a:solidFill>
                  <a:schemeClr val="hlink"/>
                </a:solidFill>
              </a:rPr>
              <a:t>Project Information</a:t>
            </a:r>
            <a:r>
              <a:rPr lang="en-US" altLang="en-US"/>
              <a:t>.</a:t>
            </a:r>
          </a:p>
        </p:txBody>
      </p:sp>
      <p:pic>
        <p:nvPicPr>
          <p:cNvPr id="55300" name="Picture 4">
            <a:extLst>
              <a:ext uri="{FF2B5EF4-FFF2-40B4-BE49-F238E27FC236}">
                <a16:creationId xmlns:a16="http://schemas.microsoft.com/office/drawing/2014/main" id="{1E550742-5E44-4824-8CA0-3E716683D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352800"/>
            <a:ext cx="256540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45E51463-977C-4E7B-B26B-195C06FF584D}"/>
              </a:ext>
            </a:extLst>
          </p:cNvPr>
          <p:cNvSpPr>
            <a:spLocks noGrp="1" noChangeArrowheads="1"/>
          </p:cNvSpPr>
          <p:nvPr>
            <p:ph type="title"/>
          </p:nvPr>
        </p:nvSpPr>
        <p:spPr/>
        <p:txBody>
          <a:bodyPr/>
          <a:lstStyle/>
          <a:p>
            <a:r>
              <a:rPr lang="en-US" altLang="en-US"/>
              <a:t>Week One: Chapter One</a:t>
            </a:r>
          </a:p>
        </p:txBody>
      </p:sp>
      <p:sp>
        <p:nvSpPr>
          <p:cNvPr id="57347" name="Rectangle 3">
            <a:extLst>
              <a:ext uri="{FF2B5EF4-FFF2-40B4-BE49-F238E27FC236}">
                <a16:creationId xmlns:a16="http://schemas.microsoft.com/office/drawing/2014/main" id="{AC4B5634-897B-4D3F-B1F8-1009A1222C58}"/>
              </a:ext>
            </a:extLst>
          </p:cNvPr>
          <p:cNvSpPr>
            <a:spLocks noGrp="1" noChangeArrowheads="1"/>
          </p:cNvSpPr>
          <p:nvPr>
            <p:ph type="body" idx="1"/>
          </p:nvPr>
        </p:nvSpPr>
        <p:spPr/>
        <p:txBody>
          <a:bodyPr/>
          <a:lstStyle/>
          <a:p>
            <a:pPr>
              <a:lnSpc>
                <a:spcPct val="90000"/>
              </a:lnSpc>
            </a:pPr>
            <a:r>
              <a:rPr lang="en-US" altLang="en-US" sz="2800"/>
              <a:t>Go to the </a:t>
            </a:r>
            <a:r>
              <a:rPr lang="en-US" altLang="en-US" sz="2800">
                <a:solidFill>
                  <a:schemeClr val="hlink"/>
                </a:solidFill>
              </a:rPr>
              <a:t>Standard</a:t>
            </a:r>
            <a:r>
              <a:rPr lang="en-US" altLang="en-US" sz="2800"/>
              <a:t> toolbar, and click </a:t>
            </a:r>
            <a:r>
              <a:rPr lang="en-US" altLang="en-US" sz="2800">
                <a:solidFill>
                  <a:schemeClr val="hlink"/>
                </a:solidFill>
              </a:rPr>
              <a:t>Save</a:t>
            </a:r>
            <a:r>
              <a:rPr lang="en-US" altLang="en-US" sz="2800"/>
              <a:t>.</a:t>
            </a:r>
          </a:p>
          <a:p>
            <a:pPr>
              <a:lnSpc>
                <a:spcPct val="90000"/>
              </a:lnSpc>
            </a:pPr>
            <a:r>
              <a:rPr lang="en-US" altLang="en-US" sz="2800"/>
              <a:t>On your computer, there should be folders for all of the practice files that correspond with our book. Hopefully you’ll already be at the My Documents folder. Browse to here:</a:t>
            </a:r>
          </a:p>
          <a:p>
            <a:pPr>
              <a:lnSpc>
                <a:spcPct val="90000"/>
              </a:lnSpc>
            </a:pPr>
            <a:r>
              <a:rPr lang="en-US" altLang="en-US" sz="2800"/>
              <a:t>My Documents\Microsoft Press\Project 2007 SBS</a:t>
            </a:r>
          </a:p>
          <a:p>
            <a:pPr>
              <a:lnSpc>
                <a:spcPct val="90000"/>
              </a:lnSpc>
            </a:pPr>
            <a:r>
              <a:rPr lang="en-US" altLang="en-US" sz="2800"/>
              <a:t>The full path is:</a:t>
            </a:r>
          </a:p>
          <a:p>
            <a:pPr>
              <a:lnSpc>
                <a:spcPct val="90000"/>
              </a:lnSpc>
            </a:pPr>
            <a:r>
              <a:rPr lang="en-US" altLang="en-US" sz="2800"/>
              <a:t>C:\Documents and Settings\Jennifer\My Documents\Microsoft Press\Project 2007 SBS</a:t>
            </a:r>
          </a:p>
          <a:p>
            <a:pPr>
              <a:lnSpc>
                <a:spcPct val="90000"/>
              </a:lnSpc>
            </a:pPr>
            <a:r>
              <a:rPr lang="en-US" altLang="en-US" sz="2800"/>
              <a:t>Open the </a:t>
            </a:r>
            <a:r>
              <a:rPr lang="en-US" altLang="en-US" sz="2800">
                <a:solidFill>
                  <a:schemeClr val="hlink"/>
                </a:solidFill>
              </a:rPr>
              <a:t>Chapter 1 Getting Started</a:t>
            </a:r>
            <a:r>
              <a:rPr lang="en-US" altLang="en-US" sz="2800"/>
              <a:t> folder</a:t>
            </a:r>
          </a:p>
          <a:p>
            <a:pPr>
              <a:lnSpc>
                <a:spcPct val="90000"/>
              </a:lnSpc>
            </a:pPr>
            <a:r>
              <a:rPr lang="en-US" altLang="en-US" sz="2800"/>
              <a:t>In the File Name box, type </a:t>
            </a:r>
            <a:r>
              <a:rPr lang="en-US" altLang="en-US" sz="2800">
                <a:solidFill>
                  <a:schemeClr val="hlink"/>
                </a:solidFill>
              </a:rPr>
              <a:t>Wingtip Toys Commercial 1</a:t>
            </a:r>
            <a:r>
              <a:rPr lang="en-US" altLang="en-US" sz="2800"/>
              <a:t>, and click</a:t>
            </a:r>
            <a:r>
              <a:rPr lang="en-US" altLang="en-US" sz="2800">
                <a:solidFill>
                  <a:schemeClr val="hlink"/>
                </a:solidFill>
              </a:rPr>
              <a:t> Save</a:t>
            </a:r>
            <a:r>
              <a:rPr lang="en-US" altLang="en-US" sz="2800"/>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2819D366-4BED-4581-B8C5-82080DA38E15}"/>
              </a:ext>
            </a:extLst>
          </p:cNvPr>
          <p:cNvSpPr>
            <a:spLocks noGrp="1" noChangeArrowheads="1"/>
          </p:cNvSpPr>
          <p:nvPr>
            <p:ph type="title"/>
          </p:nvPr>
        </p:nvSpPr>
        <p:spPr/>
        <p:txBody>
          <a:bodyPr/>
          <a:lstStyle/>
          <a:p>
            <a:r>
              <a:rPr lang="en-US" altLang="en-US"/>
              <a:t>Week One: Chapter One</a:t>
            </a:r>
          </a:p>
        </p:txBody>
      </p:sp>
      <p:sp>
        <p:nvSpPr>
          <p:cNvPr id="58371" name="Rectangle 3">
            <a:extLst>
              <a:ext uri="{FF2B5EF4-FFF2-40B4-BE49-F238E27FC236}">
                <a16:creationId xmlns:a16="http://schemas.microsoft.com/office/drawing/2014/main" id="{95C86942-C68B-4B19-8E88-869BDC2E2FDF}"/>
              </a:ext>
            </a:extLst>
          </p:cNvPr>
          <p:cNvSpPr>
            <a:spLocks noGrp="1" noChangeArrowheads="1"/>
          </p:cNvSpPr>
          <p:nvPr>
            <p:ph type="body" idx="1"/>
          </p:nvPr>
        </p:nvSpPr>
        <p:spPr/>
        <p:txBody>
          <a:bodyPr/>
          <a:lstStyle/>
          <a:p>
            <a:r>
              <a:rPr lang="en-US" altLang="en-US"/>
              <a:t>To have Project autosave, for example, once every 10 minutes:</a:t>
            </a:r>
          </a:p>
          <a:p>
            <a:pPr lvl="1"/>
            <a:r>
              <a:rPr lang="en-US" altLang="en-US"/>
              <a:t>Go to the Tools menu &gt; Options, select the Save tab, and set this:</a:t>
            </a:r>
            <a:br>
              <a:rPr lang="en-US" altLang="en-US"/>
            </a:br>
            <a:br>
              <a:rPr lang="en-US" altLang="en-US"/>
            </a:br>
            <a:endParaRPr lang="en-US" altLang="en-US"/>
          </a:p>
          <a:p>
            <a:pPr lvl="1"/>
            <a:endParaRPr lang="en-US" altLang="en-US"/>
          </a:p>
          <a:p>
            <a:endParaRPr lang="en-US" altLang="en-US"/>
          </a:p>
          <a:p>
            <a:pPr lvl="1"/>
            <a:endParaRPr lang="en-US" altLang="en-US"/>
          </a:p>
        </p:txBody>
      </p:sp>
      <p:sp>
        <p:nvSpPr>
          <p:cNvPr id="58372" name="Rectangle 5">
            <a:extLst>
              <a:ext uri="{FF2B5EF4-FFF2-40B4-BE49-F238E27FC236}">
                <a16:creationId xmlns:a16="http://schemas.microsoft.com/office/drawing/2014/main" id="{0CB06610-78F4-4CFE-A143-192C6ECFDD98}"/>
              </a:ext>
            </a:extLst>
          </p:cNvPr>
          <p:cNvSpPr>
            <a:spLocks noChangeArrowheads="1"/>
          </p:cNvSpPr>
          <p:nvPr/>
        </p:nvSpPr>
        <p:spPr bwMode="auto">
          <a:xfrm>
            <a:off x="1066800" y="3378200"/>
            <a:ext cx="3352800" cy="838200"/>
          </a:xfrm>
          <a:prstGeom prst="rect">
            <a:avLst/>
          </a:prstGeom>
          <a:solidFill>
            <a:schemeClr val="accent1"/>
          </a:solidFill>
          <a:ln w="9525">
            <a:solidFill>
              <a:schemeClr val="tx1"/>
            </a:solidFill>
            <a:miter lim="800000"/>
            <a:headEnd/>
            <a:tailEnd/>
          </a:ln>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endParaRPr lang="en-US" altLang="en-US"/>
          </a:p>
        </p:txBody>
      </p:sp>
      <p:pic>
        <p:nvPicPr>
          <p:cNvPr id="58373" name="Picture 6">
            <a:extLst>
              <a:ext uri="{FF2B5EF4-FFF2-40B4-BE49-F238E27FC236}">
                <a16:creationId xmlns:a16="http://schemas.microsoft.com/office/drawing/2014/main" id="{011FA18C-AA60-41F0-B3B2-EE647D560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505200"/>
            <a:ext cx="3048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340EB516-F668-4F18-AC6C-9A4A860181AF}"/>
              </a:ext>
            </a:extLst>
          </p:cNvPr>
          <p:cNvSpPr>
            <a:spLocks noGrp="1" noChangeArrowheads="1"/>
          </p:cNvSpPr>
          <p:nvPr>
            <p:ph type="title"/>
          </p:nvPr>
        </p:nvSpPr>
        <p:spPr/>
        <p:txBody>
          <a:bodyPr/>
          <a:lstStyle/>
          <a:p>
            <a:r>
              <a:rPr lang="en-US" altLang="en-US"/>
              <a:t>Week One: Chapter One</a:t>
            </a:r>
          </a:p>
        </p:txBody>
      </p:sp>
      <p:sp>
        <p:nvSpPr>
          <p:cNvPr id="59395" name="Rectangle 3">
            <a:extLst>
              <a:ext uri="{FF2B5EF4-FFF2-40B4-BE49-F238E27FC236}">
                <a16:creationId xmlns:a16="http://schemas.microsoft.com/office/drawing/2014/main" id="{B40F5484-942A-4E77-A81D-9305127092F7}"/>
              </a:ext>
            </a:extLst>
          </p:cNvPr>
          <p:cNvSpPr>
            <a:spLocks noGrp="1" noChangeArrowheads="1"/>
          </p:cNvSpPr>
          <p:nvPr>
            <p:ph type="body" idx="1"/>
          </p:nvPr>
        </p:nvSpPr>
        <p:spPr/>
        <p:txBody>
          <a:bodyPr/>
          <a:lstStyle/>
          <a:p>
            <a:pPr>
              <a:lnSpc>
                <a:spcPct val="90000"/>
              </a:lnSpc>
            </a:pPr>
            <a:r>
              <a:rPr lang="en-US" altLang="en-US"/>
              <a:t>Set Nonworking Days</a:t>
            </a:r>
          </a:p>
          <a:p>
            <a:pPr lvl="1">
              <a:lnSpc>
                <a:spcPct val="90000"/>
              </a:lnSpc>
            </a:pPr>
            <a:r>
              <a:rPr lang="en-US" altLang="en-US"/>
              <a:t>We’ll be using the project calendar.</a:t>
            </a:r>
          </a:p>
          <a:p>
            <a:pPr lvl="1">
              <a:lnSpc>
                <a:spcPct val="90000"/>
              </a:lnSpc>
            </a:pPr>
            <a:r>
              <a:rPr lang="en-US" altLang="en-US"/>
              <a:t>We’ll set the working time and the non-working time</a:t>
            </a:r>
          </a:p>
          <a:p>
            <a:pPr lvl="1">
              <a:lnSpc>
                <a:spcPct val="90000"/>
              </a:lnSpc>
            </a:pPr>
            <a:r>
              <a:rPr lang="en-US" altLang="en-US"/>
              <a:t>Do you have a second shift, or an overnight shift?  Will people be working on the project on weekends?</a:t>
            </a:r>
          </a:p>
          <a:p>
            <a:pPr lvl="1">
              <a:lnSpc>
                <a:spcPct val="90000"/>
              </a:lnSpc>
            </a:pPr>
            <a:r>
              <a:rPr lang="en-US" altLang="en-US"/>
              <a:t>You’ll want to put in holidays, vacation days, and any other breaks.</a:t>
            </a:r>
          </a:p>
          <a:p>
            <a:pPr lvl="1">
              <a:lnSpc>
                <a:spcPct val="90000"/>
              </a:lnSpc>
            </a:pPr>
            <a:r>
              <a:rPr lang="en-US" altLang="en-US"/>
              <a:t>How finite you need to be here, though, depends a lot on the types of projects you’re managing.</a:t>
            </a:r>
          </a:p>
        </p:txBody>
      </p:sp>
      <p:sp>
        <p:nvSpPr>
          <p:cNvPr id="2" name="Star: 5 Points 1">
            <a:extLst>
              <a:ext uri="{FF2B5EF4-FFF2-40B4-BE49-F238E27FC236}">
                <a16:creationId xmlns:a16="http://schemas.microsoft.com/office/drawing/2014/main" id="{35504CE3-CBBC-AFFE-3322-2BC8F6EBFBF5}"/>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7964B7AA-7BAD-48E1-9030-FBA82AC51E41}"/>
              </a:ext>
            </a:extLst>
          </p:cNvPr>
          <p:cNvSpPr>
            <a:spLocks noGrp="1" noChangeArrowheads="1"/>
          </p:cNvSpPr>
          <p:nvPr>
            <p:ph type="title"/>
          </p:nvPr>
        </p:nvSpPr>
        <p:spPr/>
        <p:txBody>
          <a:bodyPr/>
          <a:lstStyle/>
          <a:p>
            <a:r>
              <a:rPr lang="en-US" altLang="en-US"/>
              <a:t>Week One: Chapter One</a:t>
            </a:r>
          </a:p>
        </p:txBody>
      </p:sp>
      <p:sp>
        <p:nvSpPr>
          <p:cNvPr id="60419" name="Rectangle 3">
            <a:extLst>
              <a:ext uri="{FF2B5EF4-FFF2-40B4-BE49-F238E27FC236}">
                <a16:creationId xmlns:a16="http://schemas.microsoft.com/office/drawing/2014/main" id="{EE6EEE7A-2F30-41A5-9A0C-3D5C1650A671}"/>
              </a:ext>
            </a:extLst>
          </p:cNvPr>
          <p:cNvSpPr>
            <a:spLocks noGrp="1" noChangeArrowheads="1"/>
          </p:cNvSpPr>
          <p:nvPr>
            <p:ph type="body" idx="1"/>
          </p:nvPr>
        </p:nvSpPr>
        <p:spPr/>
        <p:txBody>
          <a:bodyPr/>
          <a:lstStyle/>
          <a:p>
            <a:r>
              <a:rPr lang="en-US" altLang="en-US"/>
              <a:t>For example, a complicated surgery, involving multiple doctors, might require very tight scheduling.</a:t>
            </a:r>
          </a:p>
          <a:p>
            <a:r>
              <a:rPr lang="en-US" altLang="en-US"/>
              <a:t>For a software development project, that’s taking two years, on the other hand, you might only need to schedule tasks down to the week, not down to the day or down to the hour.</a:t>
            </a:r>
          </a:p>
          <a:p>
            <a:r>
              <a:rPr lang="en-US" altLang="en-US"/>
              <a:t>On the </a:t>
            </a:r>
            <a:r>
              <a:rPr lang="en-US" altLang="en-US">
                <a:solidFill>
                  <a:schemeClr val="hlink"/>
                </a:solidFill>
              </a:rPr>
              <a:t>Tools</a:t>
            </a:r>
            <a:r>
              <a:rPr lang="en-US" altLang="en-US"/>
              <a:t> menu, click </a:t>
            </a:r>
            <a:r>
              <a:rPr lang="en-US" altLang="en-US">
                <a:solidFill>
                  <a:schemeClr val="hlink"/>
                </a:solidFill>
              </a:rPr>
              <a:t>Change Working Time</a:t>
            </a:r>
            <a:r>
              <a:rPr lang="en-US" altLang="en-US"/>
              <a:t>.</a:t>
            </a:r>
          </a:p>
        </p:txBody>
      </p:sp>
      <p:sp>
        <p:nvSpPr>
          <p:cNvPr id="2" name="Star: 5 Points 1">
            <a:extLst>
              <a:ext uri="{FF2B5EF4-FFF2-40B4-BE49-F238E27FC236}">
                <a16:creationId xmlns:a16="http://schemas.microsoft.com/office/drawing/2014/main" id="{9CE70935-53F5-B27F-FB0C-912368796EEE}"/>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1E9E2554-5B33-4620-A6B7-A9763E6BD3C5}"/>
              </a:ext>
            </a:extLst>
          </p:cNvPr>
          <p:cNvSpPr>
            <a:spLocks noGrp="1" noChangeArrowheads="1"/>
          </p:cNvSpPr>
          <p:nvPr>
            <p:ph type="title"/>
          </p:nvPr>
        </p:nvSpPr>
        <p:spPr/>
        <p:txBody>
          <a:bodyPr/>
          <a:lstStyle/>
          <a:p>
            <a:r>
              <a:rPr lang="en-US" altLang="en-US"/>
              <a:t>Week One: Chapter One</a:t>
            </a:r>
          </a:p>
        </p:txBody>
      </p:sp>
      <p:sp>
        <p:nvSpPr>
          <p:cNvPr id="61443" name="Rectangle 3">
            <a:extLst>
              <a:ext uri="{FF2B5EF4-FFF2-40B4-BE49-F238E27FC236}">
                <a16:creationId xmlns:a16="http://schemas.microsoft.com/office/drawing/2014/main" id="{1D307839-8869-446D-8889-22322DFF061C}"/>
              </a:ext>
            </a:extLst>
          </p:cNvPr>
          <p:cNvSpPr>
            <a:spLocks noGrp="1" noChangeArrowheads="1"/>
          </p:cNvSpPr>
          <p:nvPr>
            <p:ph type="body" idx="1"/>
          </p:nvPr>
        </p:nvSpPr>
        <p:spPr/>
        <p:txBody>
          <a:bodyPr/>
          <a:lstStyle/>
          <a:p>
            <a:r>
              <a:rPr lang="en-US" altLang="en-US"/>
              <a:t>You’ll get this dialog box:</a:t>
            </a:r>
          </a:p>
        </p:txBody>
      </p:sp>
      <p:pic>
        <p:nvPicPr>
          <p:cNvPr id="61444" name="Picture 4">
            <a:extLst>
              <a:ext uri="{FF2B5EF4-FFF2-40B4-BE49-F238E27FC236}">
                <a16:creationId xmlns:a16="http://schemas.microsoft.com/office/drawing/2014/main" id="{04730B06-2A95-4B2D-95CC-E6FD0AC61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33600"/>
            <a:ext cx="5276850"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1704C60-912B-45C5-9378-BAEB0265332D}"/>
              </a:ext>
            </a:extLst>
          </p:cNvPr>
          <p:cNvGraphicFramePr>
            <a:graphicFrameLocks noGrp="1"/>
          </p:cNvGraphicFramePr>
          <p:nvPr>
            <p:ph idx="1"/>
            <p:extLst>
              <p:ext uri="{D42A27DB-BD31-4B8C-83A1-F6EECF244321}">
                <p14:modId xmlns:p14="http://schemas.microsoft.com/office/powerpoint/2010/main" val="2471777310"/>
              </p:ext>
            </p:extLst>
          </p:nvPr>
        </p:nvGraphicFramePr>
        <p:xfrm>
          <a:off x="1" y="422015"/>
          <a:ext cx="9143999" cy="6501185"/>
        </p:xfrm>
        <a:graphic>
          <a:graphicData uri="http://schemas.openxmlformats.org/drawingml/2006/table">
            <a:tbl>
              <a:tblPr firstRow="1" bandRow="1">
                <a:tableStyleId>{5C22544A-7EE6-4342-B048-85BDC9FD1C3A}</a:tableStyleId>
              </a:tblPr>
              <a:tblGrid>
                <a:gridCol w="2121209">
                  <a:extLst>
                    <a:ext uri="{9D8B030D-6E8A-4147-A177-3AD203B41FA5}">
                      <a16:colId xmlns:a16="http://schemas.microsoft.com/office/drawing/2014/main" val="3168125958"/>
                    </a:ext>
                  </a:extLst>
                </a:gridCol>
                <a:gridCol w="1611323">
                  <a:extLst>
                    <a:ext uri="{9D8B030D-6E8A-4147-A177-3AD203B41FA5}">
                      <a16:colId xmlns:a16="http://schemas.microsoft.com/office/drawing/2014/main" val="20001"/>
                    </a:ext>
                  </a:extLst>
                </a:gridCol>
                <a:gridCol w="216684">
                  <a:extLst>
                    <a:ext uri="{9D8B030D-6E8A-4147-A177-3AD203B41FA5}">
                      <a16:colId xmlns:a16="http://schemas.microsoft.com/office/drawing/2014/main" val="20002"/>
                    </a:ext>
                  </a:extLst>
                </a:gridCol>
                <a:gridCol w="1991787">
                  <a:extLst>
                    <a:ext uri="{9D8B030D-6E8A-4147-A177-3AD203B41FA5}">
                      <a16:colId xmlns:a16="http://schemas.microsoft.com/office/drawing/2014/main" val="3990144999"/>
                    </a:ext>
                  </a:extLst>
                </a:gridCol>
                <a:gridCol w="3202996">
                  <a:extLst>
                    <a:ext uri="{9D8B030D-6E8A-4147-A177-3AD203B41FA5}">
                      <a16:colId xmlns:a16="http://schemas.microsoft.com/office/drawing/2014/main" val="878536325"/>
                    </a:ext>
                  </a:extLst>
                </a:gridCol>
              </a:tblGrid>
              <a:tr h="412960">
                <a:tc>
                  <a:txBody>
                    <a:bodyPr/>
                    <a:lstStyle/>
                    <a:p>
                      <a:r>
                        <a:rPr lang="en-US" sz="800" dirty="0"/>
                        <a:t>week</a:t>
                      </a:r>
                    </a:p>
                  </a:txBody>
                  <a:tcPr marL="51435" marR="51435" marT="25718" marB="25718"/>
                </a:tc>
                <a:tc>
                  <a:txBody>
                    <a:bodyPr/>
                    <a:lstStyle/>
                    <a:p>
                      <a:r>
                        <a:rPr lang="en-US" sz="800" dirty="0"/>
                        <a:t>Theme</a:t>
                      </a:r>
                    </a:p>
                  </a:txBody>
                  <a:tcPr marL="51435" marR="51435" marT="25718" marB="25718"/>
                </a:tc>
                <a:tc gridSpan="2">
                  <a:txBody>
                    <a:bodyPr/>
                    <a:lstStyle/>
                    <a:p>
                      <a:r>
                        <a:rPr lang="en-US" sz="800" dirty="0"/>
                        <a:t>Objectives</a:t>
                      </a:r>
                    </a:p>
                  </a:txBody>
                  <a:tcPr marL="51435" marR="51435" marT="25718" marB="25718"/>
                </a:tc>
                <a:tc hMerge="1">
                  <a:txBody>
                    <a:bodyPr/>
                    <a:lstStyle/>
                    <a:p>
                      <a:endParaRPr lang="en-US" sz="1000" dirty="0"/>
                    </a:p>
                  </a:txBody>
                  <a:tcPr marL="68580" marR="68580" marT="34290" marB="34290"/>
                </a:tc>
                <a:tc>
                  <a:txBody>
                    <a:bodyPr/>
                    <a:lstStyle/>
                    <a:p>
                      <a:r>
                        <a:rPr lang="en-US" sz="800"/>
                        <a:t>Evaluation</a:t>
                      </a:r>
                      <a:endParaRPr lang="en-US" sz="800" dirty="0"/>
                    </a:p>
                  </a:txBody>
                  <a:tcPr marL="51435" marR="51435" marT="25718" marB="25718"/>
                </a:tc>
                <a:extLst>
                  <a:ext uri="{0D108BD9-81ED-4DB2-BD59-A6C34878D82A}">
                    <a16:rowId xmlns:a16="http://schemas.microsoft.com/office/drawing/2014/main" val="3580731014"/>
                  </a:ext>
                </a:extLst>
              </a:tr>
              <a:tr h="439975">
                <a:tc>
                  <a:txBody>
                    <a:bodyPr/>
                    <a:lstStyle/>
                    <a:p>
                      <a:pPr marL="0" indent="0"/>
                      <a:r>
                        <a:rPr lang="en-US" sz="1800" b="0" kern="1200" dirty="0">
                          <a:solidFill>
                            <a:schemeClr val="dk1"/>
                          </a:solidFill>
                          <a:latin typeface="+mn-lt"/>
                          <a:ea typeface="+mn-ea"/>
                          <a:cs typeface="+mn-cs"/>
                        </a:rPr>
                        <a:t>1/2 – Apr 29/May 6</a:t>
                      </a:r>
                    </a:p>
                  </a:txBody>
                  <a:tcPr marL="51435" marR="51435" marT="25718" marB="2571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Introduction</a:t>
                      </a:r>
                    </a:p>
                  </a:txBody>
                  <a:tcPr marL="51435" marR="51435" marT="25718" marB="25718" anchor="ctr"/>
                </a:tc>
                <a:tc gridSpan="3">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u="none" dirty="0"/>
                        <a:t>Create plans, add details… MS Project</a:t>
                      </a:r>
                    </a:p>
                  </a:txBody>
                  <a:tcPr marL="51435" marR="51435" marT="25718" marB="25718" anchor="ctr"/>
                </a:tc>
                <a:tc hMerge="1">
                  <a:txBody>
                    <a:bodyPr/>
                    <a:lstStyle/>
                    <a:p>
                      <a:endParaRPr lang="en-US" sz="1300" b="0" u="none" dirty="0"/>
                    </a:p>
                  </a:txBody>
                  <a:tcPr marL="68580" marR="68580" marT="34290" marB="34290" anchor="ctr"/>
                </a:tc>
                <a:tc hMerge="1">
                  <a:txBody>
                    <a:bodyPr/>
                    <a:lstStyle/>
                    <a:p>
                      <a:pPr algn="ctr"/>
                      <a:endParaRPr lang="en-US" sz="700" b="1" dirty="0">
                        <a:solidFill>
                          <a:srgbClr val="FF0000"/>
                        </a:solidFill>
                      </a:endParaRPr>
                    </a:p>
                  </a:txBody>
                  <a:tcPr marL="51435" marR="51435" marT="25718" marB="25718"/>
                </a:tc>
                <a:extLst>
                  <a:ext uri="{0D108BD9-81ED-4DB2-BD59-A6C34878D82A}">
                    <a16:rowId xmlns:a16="http://schemas.microsoft.com/office/drawing/2014/main" val="242238038"/>
                  </a:ext>
                </a:extLst>
              </a:tr>
              <a:tr h="439975">
                <a:tc>
                  <a:txBody>
                    <a:bodyPr/>
                    <a:lstStyle/>
                    <a:p>
                      <a:r>
                        <a:rPr lang="en-US" sz="1800" b="0" dirty="0"/>
                        <a:t>3 – May 13</a:t>
                      </a:r>
                    </a:p>
                  </a:txBody>
                  <a:tcPr marL="28932" marR="28932" marT="14467" marB="14467"/>
                </a:tc>
                <a:tc gridSpan="4">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mn-lt"/>
                          <a:ea typeface="+mn-ea"/>
                          <a:cs typeface="+mn-cs"/>
                        </a:rPr>
                        <a:t>In-class Assignment#1 – 10%</a:t>
                      </a:r>
                    </a:p>
                  </a:txBody>
                  <a:tcPr marL="51435" marR="51435" marT="25718" marB="25718" anchor="ctr"/>
                </a:tc>
                <a:tc hMerge="1">
                  <a:txBody>
                    <a:bodyPr/>
                    <a:lstStyle/>
                    <a:p>
                      <a:endParaRPr dirty="0"/>
                    </a:p>
                  </a:txBody>
                  <a:tcPr marL="68580" marR="68580" marT="34290" marB="34290" anchor="ctr"/>
                </a:tc>
                <a:tc hMerge="1">
                  <a:txBody>
                    <a:bodyPr/>
                    <a:lstStyle/>
                    <a:p>
                      <a:endParaRPr lang="en-US"/>
                    </a:p>
                  </a:txBody>
                  <a:tcPr/>
                </a:tc>
                <a:tc hMerge="1">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mn-lt"/>
                        <a:ea typeface="+mn-ea"/>
                        <a:cs typeface="+mn-cs"/>
                      </a:endParaRPr>
                    </a:p>
                  </a:txBody>
                  <a:tcPr marL="68580" marR="68580" marT="34290" marB="34290"/>
                </a:tc>
                <a:extLst>
                  <a:ext uri="{0D108BD9-81ED-4DB2-BD59-A6C34878D82A}">
                    <a16:rowId xmlns:a16="http://schemas.microsoft.com/office/drawing/2014/main" val="2907510986"/>
                  </a:ext>
                </a:extLst>
              </a:tr>
              <a:tr h="439975">
                <a:tc>
                  <a:txBody>
                    <a:bodyPr/>
                    <a:lstStyle/>
                    <a:p>
                      <a:r>
                        <a:rPr lang="en-US" sz="1800" b="0" dirty="0"/>
                        <a:t>4 – May 20</a:t>
                      </a:r>
                    </a:p>
                  </a:txBody>
                  <a:tcPr marL="28932" marR="28932" marT="14467" marB="14467"/>
                </a:tc>
                <a:tc>
                  <a:txBody>
                    <a:bodyPr/>
                    <a:lstStyle/>
                    <a:p>
                      <a:pPr algn="ctr"/>
                      <a:r>
                        <a:rPr lang="en-US" sz="1400" b="0" dirty="0"/>
                        <a:t>Agile</a:t>
                      </a:r>
                    </a:p>
                  </a:txBody>
                  <a:tcPr marL="51435" marR="51435" marT="25718" marB="25718" anchor="ctr"/>
                </a:tc>
                <a:tc gridSpan="3">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u="none" kern="1200" dirty="0">
                          <a:solidFill>
                            <a:schemeClr val="dk1"/>
                          </a:solidFill>
                          <a:latin typeface="+mn-lt"/>
                          <a:ea typeface="+mn-ea"/>
                          <a:cs typeface="+mn-cs"/>
                        </a:rPr>
                        <a:t>Sprints, scrums</a:t>
                      </a:r>
                    </a:p>
                  </a:txBody>
                  <a:tcPr marL="51435" marR="51435" marT="25718" marB="25718" anchor="ctr"/>
                </a:tc>
                <a:tc hMerge="1">
                  <a:txBody>
                    <a:bodyPr/>
                    <a:lstStyle/>
                    <a:p>
                      <a:endParaRPr lang="en-US"/>
                    </a:p>
                  </a:txBody>
                  <a:tcPr/>
                </a:tc>
                <a:tc hMerge="1">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mn-lt"/>
                        <a:ea typeface="+mn-ea"/>
                        <a:cs typeface="+mn-cs"/>
                      </a:endParaRPr>
                    </a:p>
                  </a:txBody>
                  <a:tcPr marL="68580" marR="68580" marT="34290" marB="34290"/>
                </a:tc>
                <a:extLst>
                  <a:ext uri="{0D108BD9-81ED-4DB2-BD59-A6C34878D82A}">
                    <a16:rowId xmlns:a16="http://schemas.microsoft.com/office/drawing/2014/main" val="950451451"/>
                  </a:ext>
                </a:extLst>
              </a:tr>
              <a:tr h="412960">
                <a:tc>
                  <a:txBody>
                    <a:bodyPr/>
                    <a:lstStyle/>
                    <a:p>
                      <a:r>
                        <a:rPr lang="en-US" sz="1800" b="0" dirty="0"/>
                        <a:t>5 – May 27</a:t>
                      </a:r>
                    </a:p>
                  </a:txBody>
                  <a:tcPr marL="28932" marR="28932" marT="14467" marB="14467"/>
                </a:tc>
                <a:tc gridSpan="4">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mn-lt"/>
                          <a:ea typeface="+mn-ea"/>
                          <a:cs typeface="+mn-cs"/>
                        </a:rPr>
                        <a:t>In-class Assignment#2 – 10%</a:t>
                      </a:r>
                    </a:p>
                  </a:txBody>
                  <a:tcPr marL="51435" marR="51435" marT="25718" marB="25718" anchor="ctr"/>
                </a:tc>
                <a:tc hMerge="1">
                  <a:txBody>
                    <a:bodyPr/>
                    <a:lstStyle/>
                    <a:p>
                      <a:endParaRPr dirty="0"/>
                    </a:p>
                  </a:txBody>
                  <a:tcPr marL="68580" marR="68580" marT="34290" marB="34290" anchor="ctr"/>
                </a:tc>
                <a:tc hMerge="1">
                  <a:txBody>
                    <a:bodyPr/>
                    <a:lstStyle/>
                    <a:p>
                      <a:endParaRPr lang="en-US"/>
                    </a:p>
                  </a:txBody>
                  <a:tcPr/>
                </a:tc>
                <a:tc hMerge="1">
                  <a:txBody>
                    <a:bodyPr/>
                    <a:lstStyle/>
                    <a:p>
                      <a:endParaRPr lang="en-US" sz="1800" dirty="0">
                        <a:solidFill>
                          <a:srgbClr val="FF0000"/>
                        </a:solidFill>
                      </a:endParaRPr>
                    </a:p>
                  </a:txBody>
                  <a:tcPr marL="68580" marR="68580" marT="34290" marB="34290"/>
                </a:tc>
                <a:extLst>
                  <a:ext uri="{0D108BD9-81ED-4DB2-BD59-A6C34878D82A}">
                    <a16:rowId xmlns:a16="http://schemas.microsoft.com/office/drawing/2014/main" val="1570878334"/>
                  </a:ext>
                </a:extLst>
              </a:tr>
              <a:tr h="486677">
                <a:tc>
                  <a:txBody>
                    <a:bodyPr/>
                    <a:lstStyle/>
                    <a:p>
                      <a:r>
                        <a:rPr lang="en-US" sz="1800" b="0" dirty="0"/>
                        <a:t>6 – Jun 3</a:t>
                      </a:r>
                    </a:p>
                  </a:txBody>
                  <a:tcPr marL="28932" marR="28932" marT="14467" marB="14467"/>
                </a:tc>
                <a:tc>
                  <a:txBody>
                    <a:bodyPr/>
                    <a:lstStyle/>
                    <a:p>
                      <a:pPr marL="0" marR="0" lvl="0" indent="0" algn="ctr" defTabSz="761992" rtl="0" eaLnBrk="1" fontAlgn="auto" latinLnBrk="0" hangingPunct="1">
                        <a:lnSpc>
                          <a:spcPct val="100000"/>
                        </a:lnSpc>
                        <a:spcBef>
                          <a:spcPts val="0"/>
                        </a:spcBef>
                        <a:spcAft>
                          <a:spcPts val="0"/>
                        </a:spcAft>
                        <a:buClrTx/>
                        <a:buSzTx/>
                        <a:buFontTx/>
                        <a:buNone/>
                        <a:tabLst/>
                        <a:defRPr/>
                      </a:pPr>
                      <a:r>
                        <a:rPr lang="en-US" sz="1400" b="0" dirty="0"/>
                        <a:t>Req. gathering</a:t>
                      </a:r>
                    </a:p>
                  </a:txBody>
                  <a:tcPr marL="51435" marR="51435" marT="25718" marB="25718" anchor="ctr"/>
                </a:tc>
                <a:tc gridSpan="3">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u="none" kern="1200" dirty="0">
                          <a:solidFill>
                            <a:schemeClr val="dk1"/>
                          </a:solidFill>
                          <a:latin typeface="+mn-lt"/>
                          <a:ea typeface="+mn-ea"/>
                          <a:cs typeface="+mn-cs"/>
                        </a:rPr>
                        <a:t>Business Obj. vs. DS, Stakeholder Engagement; Requirements Gathering; Framing/Scoping</a:t>
                      </a:r>
                    </a:p>
                  </a:txBody>
                  <a:tcPr marL="51435" marR="51435" marT="25718" marB="25718" anchor="ctr"/>
                </a:tc>
                <a:tc hMerge="1">
                  <a:txBody>
                    <a:bodyPr/>
                    <a:lstStyle/>
                    <a:p>
                      <a:endParaRPr lang="en-US"/>
                    </a:p>
                  </a:txBody>
                  <a:tcPr/>
                </a:tc>
                <a:tc hMerge="1">
                  <a:txBody>
                    <a:bodyPr/>
                    <a:lstStyle/>
                    <a:p>
                      <a:endParaRPr lang="en-US" sz="1800" dirty="0">
                        <a:solidFill>
                          <a:srgbClr val="FF0000"/>
                        </a:solidFill>
                      </a:endParaRPr>
                    </a:p>
                  </a:txBody>
                  <a:tcPr marL="68580" marR="68580" marT="34290" marB="34290"/>
                </a:tc>
                <a:extLst>
                  <a:ext uri="{0D108BD9-81ED-4DB2-BD59-A6C34878D82A}">
                    <a16:rowId xmlns:a16="http://schemas.microsoft.com/office/drawing/2014/main" val="566412449"/>
                  </a:ext>
                </a:extLst>
              </a:tr>
              <a:tr h="412960">
                <a:tc>
                  <a:txBody>
                    <a:bodyPr/>
                    <a:lstStyle/>
                    <a:p>
                      <a:r>
                        <a:rPr lang="en-US" sz="1800" b="0" dirty="0"/>
                        <a:t>7 – Jun 10</a:t>
                      </a:r>
                    </a:p>
                  </a:txBody>
                  <a:tcPr marL="28932" marR="28932" marT="14467" marB="14467"/>
                </a:tc>
                <a:tc gridSpan="4">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rgbClr val="FF0000"/>
                          </a:solidFill>
                          <a:effectLst/>
                          <a:uLnTx/>
                          <a:uFillTx/>
                          <a:latin typeface="+mn-lt"/>
                          <a:ea typeface="+mn-ea"/>
                          <a:cs typeface="+mn-cs"/>
                        </a:rPr>
                        <a:t>Midterm Exam – 20%</a:t>
                      </a:r>
                    </a:p>
                  </a:txBody>
                  <a:tcPr marL="51435" marR="51435" marT="25718" marB="25718" anchor="ctr"/>
                </a:tc>
                <a:tc hMerge="1">
                  <a:txBody>
                    <a:bodyPr/>
                    <a:lstStyle/>
                    <a:p>
                      <a:pPr lvl="0" algn="ctr"/>
                      <a:endParaRPr lang="en-US" sz="1200" dirty="0"/>
                    </a:p>
                  </a:txBody>
                  <a:tcPr anchor="ct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148216088"/>
                  </a:ext>
                </a:extLst>
              </a:tr>
              <a:tr h="412960">
                <a:tc>
                  <a:txBody>
                    <a:bodyPr/>
                    <a:lstStyle/>
                    <a:p>
                      <a:r>
                        <a:rPr lang="en-US" sz="1800" b="0" dirty="0"/>
                        <a:t>8 – Study Week</a:t>
                      </a:r>
                    </a:p>
                  </a:txBody>
                  <a:tcPr marL="28932" marR="28932" marT="14467" marB="14467">
                    <a:solidFill>
                      <a:schemeClr val="bg2"/>
                    </a:solidFill>
                  </a:tcPr>
                </a:tc>
                <a:tc gridSpan="4">
                  <a:txBody>
                    <a:bodyPr/>
                    <a:lstStyle/>
                    <a:p>
                      <a:pPr algn="ctr"/>
                      <a:r>
                        <a:rPr lang="en-US" sz="1400" dirty="0"/>
                        <a:t>-</a:t>
                      </a:r>
                    </a:p>
                  </a:txBody>
                  <a:tcPr marL="51435" marR="51435" marT="25718" marB="25718"/>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40546878"/>
                  </a:ext>
                </a:extLst>
              </a:tr>
              <a:tr h="499787">
                <a:tc>
                  <a:txBody>
                    <a:bodyPr/>
                    <a:lstStyle/>
                    <a:p>
                      <a:r>
                        <a:rPr lang="en-US" sz="1800" b="0" dirty="0"/>
                        <a:t>9 – Jun 24</a:t>
                      </a:r>
                    </a:p>
                  </a:txBody>
                  <a:tcPr marL="28932" marR="28932" marT="14467" marB="1446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Overview/Req</a:t>
                      </a:r>
                    </a:p>
                  </a:txBody>
                  <a:tcPr marL="51435" marR="51435" marT="25718" marB="25718" anchor="ctr"/>
                </a:tc>
                <a:tc gridSpan="3">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u="none" kern="1200" noProof="0" dirty="0">
                          <a:solidFill>
                            <a:schemeClr val="dk1"/>
                          </a:solidFill>
                          <a:latin typeface="+mn-lt"/>
                          <a:ea typeface="+mn-ea"/>
                          <a:cs typeface="+mn-cs"/>
                        </a:rPr>
                        <a:t>DS vs…; AI/</a:t>
                      </a:r>
                      <a:r>
                        <a:rPr lang="en-US" sz="1400" b="0" u="none" kern="1200" noProof="0" dirty="0" err="1">
                          <a:solidFill>
                            <a:schemeClr val="dk1"/>
                          </a:solidFill>
                          <a:latin typeface="+mn-lt"/>
                          <a:ea typeface="+mn-ea"/>
                          <a:cs typeface="+mn-cs"/>
                        </a:rPr>
                        <a:t>MLOps</a:t>
                      </a:r>
                      <a:r>
                        <a:rPr lang="en-US" sz="1400" b="0" u="none" kern="1200" noProof="0" dirty="0">
                          <a:solidFill>
                            <a:schemeClr val="dk1"/>
                          </a:solidFill>
                          <a:latin typeface="+mn-lt"/>
                          <a:ea typeface="+mn-ea"/>
                          <a:cs typeface="+mn-cs"/>
                        </a:rPr>
                        <a:t> Lifecycle; Roles/responsibilities; Methodologies</a:t>
                      </a:r>
                      <a:endParaRPr lang="en-US" sz="1400" b="0" u="none" kern="1200" dirty="0">
                        <a:solidFill>
                          <a:schemeClr val="dk1"/>
                        </a:solidFill>
                        <a:latin typeface="+mn-lt"/>
                        <a:ea typeface="+mn-ea"/>
                        <a:cs typeface="+mn-cs"/>
                      </a:endParaRPr>
                    </a:p>
                  </a:txBody>
                  <a:tcPr marL="51435" marR="51435" marT="25718" marB="25718" anchor="ctr"/>
                </a:tc>
                <a:tc hMerge="1">
                  <a:txBody>
                    <a:bodyPr/>
                    <a:lstStyle/>
                    <a:p>
                      <a:endParaRPr lang="en-US"/>
                    </a:p>
                  </a:txBody>
                  <a:tcPr/>
                </a:tc>
                <a:tc hMerge="1">
                  <a:txBody>
                    <a:bodyPr/>
                    <a:lstStyle/>
                    <a:p>
                      <a:endParaRPr lang="en-US" sz="900" dirty="0"/>
                    </a:p>
                  </a:txBody>
                  <a:tcPr marL="68580" marR="68580" marT="34290" marB="34290"/>
                </a:tc>
                <a:extLst>
                  <a:ext uri="{0D108BD9-81ED-4DB2-BD59-A6C34878D82A}">
                    <a16:rowId xmlns:a16="http://schemas.microsoft.com/office/drawing/2014/main" val="310782910"/>
                  </a:ext>
                </a:extLst>
              </a:tr>
              <a:tr h="412960">
                <a:tc>
                  <a:txBody>
                    <a:bodyPr/>
                    <a:lstStyle/>
                    <a:p>
                      <a:r>
                        <a:rPr lang="en-US" sz="1800" b="0" dirty="0"/>
                        <a:t>10 – Jul 1* -async?</a:t>
                      </a:r>
                    </a:p>
                  </a:txBody>
                  <a:tcPr marL="28932" marR="28932" marT="14467" marB="14467"/>
                </a:tc>
                <a:tc gridSpan="4">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mn-lt"/>
                          <a:ea typeface="+mn-ea"/>
                          <a:cs typeface="+mn-cs"/>
                        </a:rPr>
                        <a:t>In-class Assignment#3 – 10%</a:t>
                      </a:r>
                    </a:p>
                  </a:txBody>
                  <a:tcPr marL="51435" marR="51435" marT="25718" marB="25718" anchor="ct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kern="1200" dirty="0">
                        <a:solidFill>
                          <a:schemeClr val="dk1"/>
                        </a:solidFill>
                        <a:latin typeface="+mn-lt"/>
                        <a:ea typeface="+mn-ea"/>
                        <a:cs typeface="+mn-cs"/>
                      </a:endParaRPr>
                    </a:p>
                  </a:txBody>
                  <a:tcPr marL="68580" marR="68580" marT="34290" marB="34290" anchor="ctr"/>
                </a:tc>
                <a:tc hMerge="1">
                  <a:txBody>
                    <a:bodyPr/>
                    <a:lstStyle/>
                    <a:p>
                      <a:endParaRPr lang="en-US"/>
                    </a:p>
                  </a:txBody>
                  <a:tcPr/>
                </a:tc>
                <a:tc hMerge="1">
                  <a:txBody>
                    <a:bodyPr/>
                    <a:lstStyle/>
                    <a:p>
                      <a:endParaRPr dirty="0"/>
                    </a:p>
                  </a:txBody>
                  <a:tcPr marL="68580" marR="68580" marT="34290" marB="34290"/>
                </a:tc>
                <a:extLst>
                  <a:ext uri="{0D108BD9-81ED-4DB2-BD59-A6C34878D82A}">
                    <a16:rowId xmlns:a16="http://schemas.microsoft.com/office/drawing/2014/main" val="2461421585"/>
                  </a:ext>
                </a:extLst>
              </a:tr>
              <a:tr h="412960">
                <a:tc>
                  <a:txBody>
                    <a:bodyPr/>
                    <a:lstStyle/>
                    <a:p>
                      <a:r>
                        <a:rPr lang="en-US" sz="1800" b="0" dirty="0"/>
                        <a:t>11 – Jul 8</a:t>
                      </a:r>
                    </a:p>
                  </a:txBody>
                  <a:tcPr marL="28932" marR="28932" marT="14467" marB="14467"/>
                </a:tc>
                <a:tc gridSpan="4">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mn-lt"/>
                          <a:ea typeface="+mn-ea"/>
                          <a:cs typeface="+mn-cs"/>
                        </a:rPr>
                        <a:t>In-class Assignment#4 – 10%</a:t>
                      </a:r>
                    </a:p>
                  </a:txBody>
                  <a:tcPr marL="51435" marR="51435" marT="25718" marB="25718"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5085549"/>
                  </a:ext>
                </a:extLst>
              </a:tr>
              <a:tr h="412960">
                <a:tc>
                  <a:txBody>
                    <a:bodyPr/>
                    <a:lstStyle/>
                    <a:p>
                      <a:r>
                        <a:rPr lang="en-US" sz="1800" b="0" dirty="0"/>
                        <a:t>12 – Jul 15</a:t>
                      </a:r>
                    </a:p>
                  </a:txBody>
                  <a:tcPr marL="28932" marR="28932" marT="14467" marB="14467">
                    <a:solidFill>
                      <a:srgbClr val="E9EBF5"/>
                    </a:solidFill>
                  </a:tcPr>
                </a:tc>
                <a:tc gridSpan="2">
                  <a:txBody>
                    <a:bodyPr/>
                    <a:lstStyle/>
                    <a:p>
                      <a:pPr algn="ctr"/>
                      <a:r>
                        <a:rPr lang="en-US" sz="1400" b="0" dirty="0"/>
                        <a:t>Resources/Risks</a:t>
                      </a:r>
                    </a:p>
                  </a:txBody>
                  <a:tcPr marL="51435" marR="51435" marT="25718" marB="25718" anchor="ctr">
                    <a:solidFill>
                      <a:srgbClr val="E9EBF5"/>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dirty="0">
                          <a:solidFill>
                            <a:schemeClr val="dk1"/>
                          </a:solidFill>
                          <a:latin typeface="+mn-lt"/>
                          <a:ea typeface="+mn-ea"/>
                          <a:cs typeface="+mn-cs"/>
                        </a:rPr>
                        <a:t>Data sourcing, Team/Time/Budget allocation</a:t>
                      </a:r>
                    </a:p>
                  </a:txBody>
                  <a:tcPr marL="68580" marR="68580" marT="34290" marB="34290" anchor="ctr">
                    <a:solidFill>
                      <a:srgbClr val="E9EBF5"/>
                    </a:solidFill>
                  </a:tcPr>
                </a:tc>
                <a:tc gridSpan="2">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u="none" kern="1200" dirty="0">
                          <a:solidFill>
                            <a:schemeClr val="dk1"/>
                          </a:solidFill>
                          <a:latin typeface="+mn-lt"/>
                          <a:ea typeface="+mn-ea"/>
                          <a:cs typeface="+mn-cs"/>
                        </a:rPr>
                        <a:t>Data sourcing, Team/Time/Budget allocation/Planning, Evaluation/Management</a:t>
                      </a:r>
                    </a:p>
                  </a:txBody>
                  <a:tcPr marL="51435" marR="51435" marT="25718" marB="25718" anchor="ctr">
                    <a:solidFill>
                      <a:srgbClr val="E9EBF5"/>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L="68580" marR="68580" marT="34290" marB="34290" anchor="ctr">
                    <a:solidFill>
                      <a:srgbClr val="E9EBF5"/>
                    </a:solidFill>
                  </a:tcPr>
                </a:tc>
                <a:extLst>
                  <a:ext uri="{0D108BD9-81ED-4DB2-BD59-A6C34878D82A}">
                    <a16:rowId xmlns:a16="http://schemas.microsoft.com/office/drawing/2014/main" val="3509724978"/>
                  </a:ext>
                </a:extLst>
              </a:tr>
              <a:tr h="412960">
                <a:tc>
                  <a:txBody>
                    <a:bodyPr/>
                    <a:lstStyle/>
                    <a:p>
                      <a:r>
                        <a:rPr lang="en-US" sz="1800" b="0" dirty="0"/>
                        <a:t>13 – Jul 22</a:t>
                      </a:r>
                    </a:p>
                  </a:txBody>
                  <a:tcPr marL="28932" marR="28932" marT="14467" marB="14467">
                    <a:solidFill>
                      <a:srgbClr val="CFD5EA"/>
                    </a:solidFill>
                  </a:tcPr>
                </a:tc>
                <a:tc gridSpan="4">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Case Study #1 -10%</a:t>
                      </a:r>
                    </a:p>
                  </a:txBody>
                  <a:tcPr marL="51435" marR="51435" marT="25718" marB="25718" anchor="ctr">
                    <a:solidFill>
                      <a:srgbClr val="CFD5EA"/>
                    </a:solidFill>
                  </a:tcPr>
                </a:tc>
                <a:tc hMerge="1">
                  <a:txBody>
                    <a:bodyPr/>
                    <a:lstStyle/>
                    <a:p>
                      <a:endParaRPr dirty="0"/>
                    </a:p>
                  </a:txBody>
                  <a:tcPr marL="68580" marR="68580" marT="34290" marB="34290" anchor="ctr">
                    <a:solidFill>
                      <a:srgbClr val="CFD5EA"/>
                    </a:solidFill>
                  </a:tcPr>
                </a:tc>
                <a:tc hMerge="1">
                  <a:txBody>
                    <a:bodyPr/>
                    <a:lstStyle/>
                    <a:p>
                      <a:endParaRPr lang="en-US"/>
                    </a:p>
                  </a:txBody>
                  <a:tcPr/>
                </a:tc>
                <a:tc hMerge="1">
                  <a:txBody>
                    <a:bodyPr/>
                    <a:lstStyle/>
                    <a:p>
                      <a:endParaRPr dirty="0"/>
                    </a:p>
                  </a:txBody>
                  <a:tcPr marL="68580" marR="68580" marT="34290" marB="34290" anchor="ctr">
                    <a:solidFill>
                      <a:srgbClr val="CFD5EA"/>
                    </a:solidFill>
                  </a:tcPr>
                </a:tc>
                <a:extLst>
                  <a:ext uri="{0D108BD9-81ED-4DB2-BD59-A6C34878D82A}">
                    <a16:rowId xmlns:a16="http://schemas.microsoft.com/office/drawing/2014/main" val="1144263068"/>
                  </a:ext>
                </a:extLst>
              </a:tr>
              <a:tr h="412960">
                <a:tc>
                  <a:txBody>
                    <a:bodyPr/>
                    <a:lstStyle/>
                    <a:p>
                      <a:r>
                        <a:rPr lang="en-US" sz="1800" b="0" dirty="0"/>
                        <a:t>14 – Jul 29</a:t>
                      </a:r>
                    </a:p>
                  </a:txBody>
                  <a:tcPr marL="28932" marR="28932" marT="14467" marB="14467">
                    <a:solidFill>
                      <a:srgbClr val="E9EBF5"/>
                    </a:solidFill>
                  </a:tcPr>
                </a:tc>
                <a:tc gridSpan="4">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Case Study #2 -10%</a:t>
                      </a:r>
                    </a:p>
                  </a:txBody>
                  <a:tcPr marL="51435" marR="51435" marT="25718" marB="25718" anchor="ctr">
                    <a:solidFill>
                      <a:srgbClr val="E9EBF5"/>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kern="1200" dirty="0">
                        <a:solidFill>
                          <a:schemeClr val="dk1"/>
                        </a:solidFill>
                        <a:latin typeface="+mn-lt"/>
                        <a:ea typeface="+mn-ea"/>
                        <a:cs typeface="+mn-cs"/>
                      </a:endParaRPr>
                    </a:p>
                  </a:txBody>
                  <a:tcPr marL="68580" marR="68580" marT="34290" marB="34290" anchor="ctr">
                    <a:solidFill>
                      <a:srgbClr val="E9EBF5"/>
                    </a:solidFill>
                  </a:tcPr>
                </a:tc>
                <a:tc hMerge="1">
                  <a:txBody>
                    <a:bodyPr/>
                    <a:lstStyle/>
                    <a:p>
                      <a:endParaRPr lang="en-US"/>
                    </a:p>
                  </a:txBody>
                  <a:tcPr/>
                </a:tc>
                <a:tc hMerge="1">
                  <a:txBody>
                    <a:bodyPr/>
                    <a:lstStyle/>
                    <a:p>
                      <a:endParaRPr dirty="0"/>
                    </a:p>
                  </a:txBody>
                  <a:tcPr marL="68580" marR="68580" marT="34290" marB="34290" anchor="ctr">
                    <a:solidFill>
                      <a:srgbClr val="E9EBF5"/>
                    </a:solidFill>
                  </a:tcPr>
                </a:tc>
                <a:extLst>
                  <a:ext uri="{0D108BD9-81ED-4DB2-BD59-A6C34878D82A}">
                    <a16:rowId xmlns:a16="http://schemas.microsoft.com/office/drawing/2014/main" val="131143196"/>
                  </a:ext>
                </a:extLst>
              </a:tr>
              <a:tr h="412960">
                <a:tc>
                  <a:txBody>
                    <a:bodyPr/>
                    <a:lstStyle/>
                    <a:p>
                      <a:r>
                        <a:rPr lang="en-US" sz="1800" b="0" dirty="0"/>
                        <a:t>15 – Aug 5 end </a:t>
                      </a:r>
                      <a:r>
                        <a:rPr lang="en-US" sz="1800" b="0" dirty="0">
                          <a:solidFill>
                            <a:srgbClr val="FF0000"/>
                          </a:solidFill>
                        </a:rPr>
                        <a:t>4PM</a:t>
                      </a:r>
                      <a:endParaRPr lang="en-US" sz="2800" b="0" dirty="0">
                        <a:solidFill>
                          <a:srgbClr val="FF0000"/>
                        </a:solidFill>
                      </a:endParaRPr>
                    </a:p>
                  </a:txBody>
                  <a:tcPr marL="28932" marR="28932" marT="14467" marB="14467">
                    <a:solidFill>
                      <a:srgbClr val="CFD5EA"/>
                    </a:solidFill>
                  </a:tcPr>
                </a:tc>
                <a:tc gridSpan="4">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0" dirty="0">
                          <a:solidFill>
                            <a:srgbClr val="FF0000"/>
                          </a:solidFill>
                        </a:rPr>
                        <a:t>Final Exam – 20%</a:t>
                      </a:r>
                    </a:p>
                  </a:txBody>
                  <a:tcPr marL="51435" marR="51435" marT="25718" marB="25718" anchor="ctr">
                    <a:solidFill>
                      <a:srgbClr val="CFD5EA"/>
                    </a:solidFill>
                  </a:tcPr>
                </a:tc>
                <a:tc hMerge="1">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1300" dirty="0"/>
                    </a:p>
                  </a:txBody>
                  <a:tcPr marL="68580" marR="68580" marT="34290" marB="34290" anchor="ctr">
                    <a:solidFill>
                      <a:srgbClr val="CFD5EA"/>
                    </a:solidFill>
                  </a:tcPr>
                </a:tc>
                <a:tc hMerge="1">
                  <a:txBody>
                    <a:bodyPr/>
                    <a:lstStyle/>
                    <a:p>
                      <a:endParaRPr lang="en-US"/>
                    </a:p>
                  </a:txBody>
                  <a:tcPr/>
                </a:tc>
                <a:tc hMerge="1">
                  <a:txBody>
                    <a:bodyPr/>
                    <a:lstStyle/>
                    <a:p>
                      <a:endParaRPr dirty="0"/>
                    </a:p>
                  </a:txBody>
                  <a:tcPr marL="68580" marR="68580" marT="34290" marB="34290" anchor="ctr">
                    <a:solidFill>
                      <a:srgbClr val="CFD5EA"/>
                    </a:solidFill>
                  </a:tcPr>
                </a:tc>
                <a:extLst>
                  <a:ext uri="{0D108BD9-81ED-4DB2-BD59-A6C34878D82A}">
                    <a16:rowId xmlns:a16="http://schemas.microsoft.com/office/drawing/2014/main" val="3604773565"/>
                  </a:ext>
                </a:extLst>
              </a:tr>
            </a:tbl>
          </a:graphicData>
        </a:graphic>
      </p:graphicFrame>
      <p:sp>
        <p:nvSpPr>
          <p:cNvPr id="5" name="TextBox 4">
            <a:extLst>
              <a:ext uri="{FF2B5EF4-FFF2-40B4-BE49-F238E27FC236}">
                <a16:creationId xmlns:a16="http://schemas.microsoft.com/office/drawing/2014/main" id="{4541D0D0-B62D-40EF-A545-DFBCEA5147B1}"/>
              </a:ext>
            </a:extLst>
          </p:cNvPr>
          <p:cNvSpPr txBox="1"/>
          <p:nvPr/>
        </p:nvSpPr>
        <p:spPr>
          <a:xfrm>
            <a:off x="-24934" y="-51191"/>
            <a:ext cx="4145590" cy="473206"/>
          </a:xfrm>
          <a:prstGeom prst="rect">
            <a:avLst/>
          </a:prstGeom>
          <a:noFill/>
        </p:spPr>
        <p:txBody>
          <a:bodyPr wrap="square">
            <a:spAutoFit/>
          </a:bodyPr>
          <a:lstStyle/>
          <a:p>
            <a:pPr marL="0" marR="0" lvl="0" indent="0" algn="l" defTabSz="514340" rtl="0" eaLnBrk="1" fontAlgn="auto" latinLnBrk="0" hangingPunct="1">
              <a:lnSpc>
                <a:spcPct val="100000"/>
              </a:lnSpc>
              <a:spcBef>
                <a:spcPts val="0"/>
              </a:spcBef>
              <a:spcAft>
                <a:spcPts val="0"/>
              </a:spcAft>
              <a:buClrTx/>
              <a:buSzTx/>
              <a:buFontTx/>
              <a:buNone/>
              <a:tabLst/>
              <a:defRPr/>
            </a:pPr>
            <a:r>
              <a:rPr kumimoji="0" lang="en-US" sz="2475" b="0" i="0" u="none" strike="noStrike" kern="1200" cap="none" spc="0" normalizeH="0" baseline="0" noProof="0" dirty="0">
                <a:ln>
                  <a:noFill/>
                </a:ln>
                <a:solidFill>
                  <a:prstClr val="black"/>
                </a:solidFill>
                <a:effectLst/>
                <a:uLnTx/>
                <a:uFillTx/>
                <a:latin typeface="Calibri Light" panose="020F0302020204030204"/>
                <a:ea typeface="+mn-ea"/>
                <a:cs typeface="+mn-cs"/>
              </a:rPr>
              <a:t>Housekeeping - timetable</a:t>
            </a:r>
          </a:p>
        </p:txBody>
      </p:sp>
    </p:spTree>
    <p:extLst>
      <p:ext uri="{BB962C8B-B14F-4D97-AF65-F5344CB8AC3E}">
        <p14:creationId xmlns:p14="http://schemas.microsoft.com/office/powerpoint/2010/main" val="1061868339"/>
      </p:ext>
    </p:extLst>
  </p:cSld>
  <p:clrMapOvr>
    <a:masterClrMapping/>
  </p:clrMapOvr>
  <mc:AlternateContent xmlns:mc="http://schemas.openxmlformats.org/markup-compatibility/2006" xmlns:p14="http://schemas.microsoft.com/office/powerpoint/2010/main">
    <mc:Choice Requires="p14">
      <p:transition spd="slow" p14:dur="2000" advTm="131170"/>
    </mc:Choice>
    <mc:Fallback xmlns="">
      <p:transition spd="slow" advTm="13117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657F6005-B80D-43C9-A4E2-730C051BA688}"/>
              </a:ext>
            </a:extLst>
          </p:cNvPr>
          <p:cNvSpPr>
            <a:spLocks noGrp="1" noChangeArrowheads="1"/>
          </p:cNvSpPr>
          <p:nvPr>
            <p:ph type="title"/>
          </p:nvPr>
        </p:nvSpPr>
        <p:spPr/>
        <p:txBody>
          <a:bodyPr/>
          <a:lstStyle/>
          <a:p>
            <a:r>
              <a:rPr lang="en-US" altLang="en-US"/>
              <a:t>Week One: Chapter One</a:t>
            </a:r>
          </a:p>
        </p:txBody>
      </p:sp>
      <p:sp>
        <p:nvSpPr>
          <p:cNvPr id="62467" name="Rectangle 3">
            <a:extLst>
              <a:ext uri="{FF2B5EF4-FFF2-40B4-BE49-F238E27FC236}">
                <a16:creationId xmlns:a16="http://schemas.microsoft.com/office/drawing/2014/main" id="{45A7D981-4D00-4A15-83FC-A6B639C67B5B}"/>
              </a:ext>
            </a:extLst>
          </p:cNvPr>
          <p:cNvSpPr>
            <a:spLocks noGrp="1" noChangeArrowheads="1"/>
          </p:cNvSpPr>
          <p:nvPr>
            <p:ph type="body" idx="1"/>
          </p:nvPr>
        </p:nvSpPr>
        <p:spPr/>
        <p:txBody>
          <a:bodyPr/>
          <a:lstStyle/>
          <a:p>
            <a:pPr>
              <a:lnSpc>
                <a:spcPct val="90000"/>
              </a:lnSpc>
            </a:pPr>
            <a:r>
              <a:rPr lang="en-US" altLang="en-US"/>
              <a:t>In the “For calendar” drop-down menu, you have three choices:</a:t>
            </a:r>
          </a:p>
          <a:p>
            <a:pPr>
              <a:lnSpc>
                <a:spcPct val="90000"/>
              </a:lnSpc>
            </a:pPr>
            <a:endParaRPr lang="en-US" altLang="en-US"/>
          </a:p>
          <a:p>
            <a:pPr>
              <a:lnSpc>
                <a:spcPct val="90000"/>
              </a:lnSpc>
            </a:pPr>
            <a:endParaRPr lang="en-US" altLang="en-US"/>
          </a:p>
          <a:p>
            <a:pPr>
              <a:lnSpc>
                <a:spcPct val="90000"/>
              </a:lnSpc>
            </a:pPr>
            <a:endParaRPr lang="en-US" altLang="en-US"/>
          </a:p>
          <a:p>
            <a:pPr>
              <a:lnSpc>
                <a:spcPct val="90000"/>
              </a:lnSpc>
            </a:pPr>
            <a:r>
              <a:rPr lang="en-US" altLang="en-US"/>
              <a:t>24-hours – there’s no non-working time</a:t>
            </a:r>
          </a:p>
          <a:p>
            <a:pPr>
              <a:lnSpc>
                <a:spcPct val="90000"/>
              </a:lnSpc>
            </a:pPr>
            <a:r>
              <a:rPr lang="en-US" altLang="en-US"/>
              <a:t>Night shift – Monday night through Saturday morning, 11pm – 8am</a:t>
            </a:r>
          </a:p>
          <a:p>
            <a:pPr>
              <a:lnSpc>
                <a:spcPct val="90000"/>
              </a:lnSpc>
            </a:pPr>
            <a:r>
              <a:rPr lang="en-US" altLang="en-US"/>
              <a:t>Standard – 8am to 5pm Monday through Friday</a:t>
            </a:r>
          </a:p>
        </p:txBody>
      </p:sp>
      <p:pic>
        <p:nvPicPr>
          <p:cNvPr id="62468" name="Picture 4">
            <a:extLst>
              <a:ext uri="{FF2B5EF4-FFF2-40B4-BE49-F238E27FC236}">
                <a16:creationId xmlns:a16="http://schemas.microsoft.com/office/drawing/2014/main" id="{420B5414-8CB9-4017-BA52-F42EAAE86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86000"/>
            <a:ext cx="411638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C4DC1CF5-4A7C-4D1F-B6A8-572F387E2990}"/>
              </a:ext>
            </a:extLst>
          </p:cNvPr>
          <p:cNvSpPr>
            <a:spLocks noGrp="1" noChangeArrowheads="1"/>
          </p:cNvSpPr>
          <p:nvPr>
            <p:ph type="title"/>
          </p:nvPr>
        </p:nvSpPr>
        <p:spPr/>
        <p:txBody>
          <a:bodyPr/>
          <a:lstStyle/>
          <a:p>
            <a:r>
              <a:rPr lang="en-US" altLang="en-US"/>
              <a:t>Week One: Chapter One</a:t>
            </a:r>
          </a:p>
        </p:txBody>
      </p:sp>
      <p:sp>
        <p:nvSpPr>
          <p:cNvPr id="63491" name="Rectangle 3">
            <a:extLst>
              <a:ext uri="{FF2B5EF4-FFF2-40B4-BE49-F238E27FC236}">
                <a16:creationId xmlns:a16="http://schemas.microsoft.com/office/drawing/2014/main" id="{C81C77A2-DAEA-44FA-9B10-CE912B15F359}"/>
              </a:ext>
            </a:extLst>
          </p:cNvPr>
          <p:cNvSpPr>
            <a:spLocks noGrp="1" noChangeArrowheads="1"/>
          </p:cNvSpPr>
          <p:nvPr>
            <p:ph type="body" idx="1"/>
          </p:nvPr>
        </p:nvSpPr>
        <p:spPr/>
        <p:txBody>
          <a:bodyPr/>
          <a:lstStyle/>
          <a:p>
            <a:r>
              <a:rPr lang="en-US" altLang="en-US"/>
              <a:t>Leave the calendar set at “Standard (Project Calendar)</a:t>
            </a:r>
          </a:p>
          <a:p>
            <a:r>
              <a:rPr lang="en-US" altLang="en-US"/>
              <a:t>Let’s make an exception – everyone has January 28</a:t>
            </a:r>
            <a:r>
              <a:rPr lang="en-US" altLang="en-US" baseline="30000"/>
              <a:t>th</a:t>
            </a:r>
            <a:r>
              <a:rPr lang="en-US" altLang="en-US"/>
              <a:t> off, for a morale event.</a:t>
            </a:r>
          </a:p>
          <a:p>
            <a:pPr lvl="1"/>
            <a:r>
              <a:rPr lang="en-US" altLang="en-US"/>
              <a:t>In the </a:t>
            </a:r>
            <a:r>
              <a:rPr lang="en-US" altLang="en-US">
                <a:solidFill>
                  <a:schemeClr val="hlink"/>
                </a:solidFill>
              </a:rPr>
              <a:t>Exceptions</a:t>
            </a:r>
            <a:r>
              <a:rPr lang="en-US" altLang="en-US"/>
              <a:t> tab, under the </a:t>
            </a:r>
            <a:r>
              <a:rPr lang="en-US" altLang="en-US">
                <a:solidFill>
                  <a:schemeClr val="hlink"/>
                </a:solidFill>
              </a:rPr>
              <a:t>Name</a:t>
            </a:r>
            <a:r>
              <a:rPr lang="en-US" altLang="en-US"/>
              <a:t> field, type “Staff at morale event.”</a:t>
            </a:r>
          </a:p>
          <a:p>
            <a:pPr lvl="1"/>
            <a:r>
              <a:rPr lang="en-US" altLang="en-US"/>
              <a:t>In the </a:t>
            </a:r>
            <a:r>
              <a:rPr lang="en-US" altLang="en-US">
                <a:solidFill>
                  <a:schemeClr val="hlink"/>
                </a:solidFill>
              </a:rPr>
              <a:t>Start</a:t>
            </a:r>
            <a:r>
              <a:rPr lang="en-US" altLang="en-US"/>
              <a:t> field, type </a:t>
            </a:r>
            <a:r>
              <a:rPr lang="en-US" altLang="en-US">
                <a:solidFill>
                  <a:schemeClr val="hlink"/>
                </a:solidFill>
              </a:rPr>
              <a:t>1/28/08</a:t>
            </a:r>
            <a:r>
              <a:rPr lang="en-US" altLang="en-US"/>
              <a:t>, and then press </a:t>
            </a:r>
            <a:r>
              <a:rPr lang="en-US" altLang="en-US">
                <a:solidFill>
                  <a:schemeClr val="hlink"/>
                </a:solidFill>
              </a:rPr>
              <a:t>Enter</a:t>
            </a:r>
            <a:r>
              <a:rPr lang="en-US" altLang="en-US"/>
              <a:t> (on your keyboard).</a:t>
            </a:r>
          </a:p>
          <a:p>
            <a:pPr lvl="2"/>
            <a:r>
              <a:rPr lang="en-US" altLang="en-US"/>
              <a:t>Or, you can select the date in the calendar, or you can select it from the drop-down menu in the Start field.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A2F95796-9290-4D5A-867D-08C56C8CACF6}"/>
              </a:ext>
            </a:extLst>
          </p:cNvPr>
          <p:cNvSpPr>
            <a:spLocks noGrp="1" noChangeArrowheads="1"/>
          </p:cNvSpPr>
          <p:nvPr>
            <p:ph type="title"/>
          </p:nvPr>
        </p:nvSpPr>
        <p:spPr/>
        <p:txBody>
          <a:bodyPr/>
          <a:lstStyle/>
          <a:p>
            <a:r>
              <a:rPr lang="en-US" altLang="en-US"/>
              <a:t>Week One: Chapter One</a:t>
            </a:r>
          </a:p>
        </p:txBody>
      </p:sp>
      <p:sp>
        <p:nvSpPr>
          <p:cNvPr id="64515" name="Rectangle 3">
            <a:extLst>
              <a:ext uri="{FF2B5EF4-FFF2-40B4-BE49-F238E27FC236}">
                <a16:creationId xmlns:a16="http://schemas.microsoft.com/office/drawing/2014/main" id="{E3BEC560-1BA0-40C1-AA8F-C91C63766FAD}"/>
              </a:ext>
            </a:extLst>
          </p:cNvPr>
          <p:cNvSpPr>
            <a:spLocks noGrp="1" noChangeArrowheads="1"/>
          </p:cNvSpPr>
          <p:nvPr>
            <p:ph type="body" idx="1"/>
          </p:nvPr>
        </p:nvSpPr>
        <p:spPr/>
        <p:txBody>
          <a:bodyPr/>
          <a:lstStyle/>
          <a:p>
            <a:r>
              <a:rPr lang="en-US" altLang="en-US"/>
              <a:t>That date’s now scheduled as non-working time for this project.</a:t>
            </a:r>
          </a:p>
          <a:p>
            <a:r>
              <a:rPr lang="en-US" altLang="en-US"/>
              <a:t>Click </a:t>
            </a:r>
            <a:r>
              <a:rPr lang="en-US" altLang="en-US">
                <a:solidFill>
                  <a:schemeClr val="hlink"/>
                </a:solidFill>
              </a:rPr>
              <a:t>OK</a:t>
            </a:r>
            <a:r>
              <a:rPr lang="en-US" altLang="en-US"/>
              <a:t> to close the Change Working Time dialog box.</a:t>
            </a:r>
          </a:p>
          <a:p>
            <a:r>
              <a:rPr lang="en-US" altLang="en-US"/>
              <a:t>Scroll to Monday, January 28</a:t>
            </a:r>
            <a:r>
              <a:rPr lang="en-US" altLang="en-US" baseline="30000"/>
              <a:t>th</a:t>
            </a:r>
            <a:r>
              <a:rPr lang="en-US" altLang="en-US"/>
              <a:t> in the Gantt Chart view.  You’ll see that it’s greyed out.</a:t>
            </a:r>
          </a:p>
          <a:p>
            <a:r>
              <a:rPr lang="en-US" altLang="en-US"/>
              <a:t>A handy thing:</a:t>
            </a:r>
          </a:p>
          <a:p>
            <a:pPr lvl="1"/>
            <a:r>
              <a:rPr lang="en-US" altLang="en-US"/>
              <a:t>Use the zoom buttons to zoom in and zoom out on the Gantt Chart view, to make it easier to find that date.</a:t>
            </a:r>
          </a:p>
        </p:txBody>
      </p:sp>
      <p:pic>
        <p:nvPicPr>
          <p:cNvPr id="64516" name="Picture 4">
            <a:extLst>
              <a:ext uri="{FF2B5EF4-FFF2-40B4-BE49-F238E27FC236}">
                <a16:creationId xmlns:a16="http://schemas.microsoft.com/office/drawing/2014/main" id="{CE365E05-3529-47F3-81E0-B1E6E78C94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6019800"/>
            <a:ext cx="6350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tar: 5 Points 1">
            <a:extLst>
              <a:ext uri="{FF2B5EF4-FFF2-40B4-BE49-F238E27FC236}">
                <a16:creationId xmlns:a16="http://schemas.microsoft.com/office/drawing/2014/main" id="{D8EF542D-557B-9141-D5CB-A90DDF8752FE}"/>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79DA8D6-22B9-432E-B893-BD70F95CFE89}"/>
              </a:ext>
            </a:extLst>
          </p:cNvPr>
          <p:cNvSpPr>
            <a:spLocks noGrp="1" noChangeArrowheads="1"/>
          </p:cNvSpPr>
          <p:nvPr>
            <p:ph type="title"/>
          </p:nvPr>
        </p:nvSpPr>
        <p:spPr/>
        <p:txBody>
          <a:bodyPr/>
          <a:lstStyle/>
          <a:p>
            <a:r>
              <a:rPr lang="en-US" altLang="en-US"/>
              <a:t>Week One: Chapter One</a:t>
            </a:r>
          </a:p>
        </p:txBody>
      </p:sp>
      <p:sp>
        <p:nvSpPr>
          <p:cNvPr id="65539" name="Rectangle 3">
            <a:extLst>
              <a:ext uri="{FF2B5EF4-FFF2-40B4-BE49-F238E27FC236}">
                <a16:creationId xmlns:a16="http://schemas.microsoft.com/office/drawing/2014/main" id="{8B780242-C11A-42A6-8A5B-1FABFE80DA84}"/>
              </a:ext>
            </a:extLst>
          </p:cNvPr>
          <p:cNvSpPr>
            <a:spLocks noGrp="1" noChangeArrowheads="1"/>
          </p:cNvSpPr>
          <p:nvPr>
            <p:ph type="body" idx="1"/>
          </p:nvPr>
        </p:nvSpPr>
        <p:spPr/>
        <p:txBody>
          <a:bodyPr/>
          <a:lstStyle/>
          <a:p>
            <a:pPr>
              <a:lnSpc>
                <a:spcPct val="90000"/>
              </a:lnSpc>
            </a:pPr>
            <a:r>
              <a:rPr lang="en-US" altLang="en-US"/>
              <a:t>Entering Project Properties</a:t>
            </a:r>
          </a:p>
          <a:p>
            <a:pPr lvl="1">
              <a:lnSpc>
                <a:spcPct val="90000"/>
              </a:lnSpc>
            </a:pPr>
            <a:r>
              <a:rPr lang="en-US" altLang="en-US"/>
              <a:t>These are used in the headers and footers of reports that you print from Project. </a:t>
            </a:r>
          </a:p>
          <a:p>
            <a:pPr lvl="1">
              <a:lnSpc>
                <a:spcPct val="90000"/>
              </a:lnSpc>
            </a:pPr>
            <a:r>
              <a:rPr lang="en-US" altLang="en-US"/>
              <a:t>They’re things like statistics, how many times the file has been revised, or things you’d want to record, like the project manager’s name.</a:t>
            </a:r>
          </a:p>
          <a:p>
            <a:pPr lvl="2">
              <a:lnSpc>
                <a:spcPct val="90000"/>
              </a:lnSpc>
            </a:pPr>
            <a:r>
              <a:rPr lang="en-US" altLang="en-US"/>
              <a:t>On the </a:t>
            </a:r>
            <a:r>
              <a:rPr lang="en-US" altLang="en-US">
                <a:solidFill>
                  <a:schemeClr val="hlink"/>
                </a:solidFill>
              </a:rPr>
              <a:t>File</a:t>
            </a:r>
            <a:r>
              <a:rPr lang="en-US" altLang="en-US"/>
              <a:t> menu, click </a:t>
            </a:r>
            <a:r>
              <a:rPr lang="en-US" altLang="en-US">
                <a:solidFill>
                  <a:schemeClr val="hlink"/>
                </a:solidFill>
              </a:rPr>
              <a:t>Properties</a:t>
            </a:r>
            <a:r>
              <a:rPr lang="en-US" altLang="en-US"/>
              <a:t>.</a:t>
            </a:r>
          </a:p>
          <a:p>
            <a:pPr lvl="2">
              <a:lnSpc>
                <a:spcPct val="90000"/>
              </a:lnSpc>
            </a:pPr>
            <a:r>
              <a:rPr lang="en-US" altLang="en-US"/>
              <a:t>Make sure the </a:t>
            </a:r>
            <a:r>
              <a:rPr lang="en-US" altLang="en-US">
                <a:solidFill>
                  <a:schemeClr val="hlink"/>
                </a:solidFill>
              </a:rPr>
              <a:t>Summary</a:t>
            </a:r>
            <a:r>
              <a:rPr lang="en-US" altLang="en-US"/>
              <a:t> tab is selected.</a:t>
            </a:r>
          </a:p>
          <a:p>
            <a:pPr lvl="2">
              <a:lnSpc>
                <a:spcPct val="90000"/>
              </a:lnSpc>
            </a:pPr>
            <a:r>
              <a:rPr lang="en-US" altLang="en-US"/>
              <a:t>In the </a:t>
            </a:r>
            <a:r>
              <a:rPr lang="en-US" altLang="en-US">
                <a:solidFill>
                  <a:schemeClr val="hlink"/>
                </a:solidFill>
              </a:rPr>
              <a:t>Subject</a:t>
            </a:r>
            <a:r>
              <a:rPr lang="en-US" altLang="en-US"/>
              <a:t> box, type </a:t>
            </a:r>
            <a:r>
              <a:rPr lang="en-US" altLang="en-US">
                <a:solidFill>
                  <a:schemeClr val="hlink"/>
                </a:solidFill>
              </a:rPr>
              <a:t>Video Production Schedule</a:t>
            </a:r>
            <a:r>
              <a:rPr lang="en-US" altLang="en-US"/>
              <a:t>.</a:t>
            </a:r>
          </a:p>
          <a:p>
            <a:pPr lvl="2">
              <a:lnSpc>
                <a:spcPct val="90000"/>
              </a:lnSpc>
            </a:pPr>
            <a:r>
              <a:rPr lang="en-US" altLang="en-US"/>
              <a:t>In the </a:t>
            </a:r>
            <a:r>
              <a:rPr lang="en-US" altLang="en-US">
                <a:solidFill>
                  <a:schemeClr val="hlink"/>
                </a:solidFill>
              </a:rPr>
              <a:t>Author</a:t>
            </a:r>
            <a:r>
              <a:rPr lang="en-US" altLang="en-US"/>
              <a:t> box, type your name.</a:t>
            </a:r>
          </a:p>
          <a:p>
            <a:pPr lvl="2">
              <a:lnSpc>
                <a:spcPct val="90000"/>
              </a:lnSpc>
            </a:pPr>
            <a:r>
              <a:rPr lang="en-US" altLang="en-US"/>
              <a:t>In the </a:t>
            </a:r>
            <a:r>
              <a:rPr lang="en-US" altLang="en-US">
                <a:solidFill>
                  <a:schemeClr val="hlink"/>
                </a:solidFill>
              </a:rPr>
              <a:t>Manager</a:t>
            </a:r>
            <a:r>
              <a:rPr lang="en-US" altLang="en-US"/>
              <a:t> box, type your name, or your manager’s name (make stuff up…).</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50978EB0-D512-4C2C-8F95-5D9D0D86D085}"/>
              </a:ext>
            </a:extLst>
          </p:cNvPr>
          <p:cNvSpPr>
            <a:spLocks noGrp="1" noChangeArrowheads="1"/>
          </p:cNvSpPr>
          <p:nvPr>
            <p:ph type="title"/>
          </p:nvPr>
        </p:nvSpPr>
        <p:spPr/>
        <p:txBody>
          <a:bodyPr/>
          <a:lstStyle/>
          <a:p>
            <a:r>
              <a:rPr lang="en-US" altLang="en-US"/>
              <a:t>Week One: Chapter One</a:t>
            </a:r>
          </a:p>
        </p:txBody>
      </p:sp>
      <p:sp>
        <p:nvSpPr>
          <p:cNvPr id="66563" name="Rectangle 3">
            <a:extLst>
              <a:ext uri="{FF2B5EF4-FFF2-40B4-BE49-F238E27FC236}">
                <a16:creationId xmlns:a16="http://schemas.microsoft.com/office/drawing/2014/main" id="{67573B33-7547-4499-BEA7-DCCF889BA8E2}"/>
              </a:ext>
            </a:extLst>
          </p:cNvPr>
          <p:cNvSpPr>
            <a:spLocks noGrp="1" noChangeArrowheads="1"/>
          </p:cNvSpPr>
          <p:nvPr>
            <p:ph type="body" idx="1"/>
          </p:nvPr>
        </p:nvSpPr>
        <p:spPr/>
        <p:txBody>
          <a:bodyPr/>
          <a:lstStyle/>
          <a:p>
            <a:r>
              <a:rPr lang="en-US" altLang="en-US"/>
              <a:t>In the </a:t>
            </a:r>
            <a:r>
              <a:rPr lang="en-US" altLang="en-US">
                <a:solidFill>
                  <a:schemeClr val="hlink"/>
                </a:solidFill>
              </a:rPr>
              <a:t>Company</a:t>
            </a:r>
            <a:r>
              <a:rPr lang="en-US" altLang="en-US"/>
              <a:t> box, type </a:t>
            </a:r>
            <a:r>
              <a:rPr lang="en-US" altLang="en-US">
                <a:solidFill>
                  <a:schemeClr val="hlink"/>
                </a:solidFill>
              </a:rPr>
              <a:t>Southridge Video</a:t>
            </a:r>
            <a:r>
              <a:rPr lang="en-US" altLang="en-US"/>
              <a:t>.</a:t>
            </a:r>
          </a:p>
          <a:p>
            <a:r>
              <a:rPr lang="en-US" altLang="en-US"/>
              <a:t>Select the </a:t>
            </a:r>
            <a:r>
              <a:rPr lang="en-US" altLang="en-US">
                <a:solidFill>
                  <a:schemeClr val="hlink"/>
                </a:solidFill>
              </a:rPr>
              <a:t>Save preview picture</a:t>
            </a:r>
            <a:r>
              <a:rPr lang="en-US" altLang="en-US"/>
              <a:t> check box.</a:t>
            </a:r>
          </a:p>
          <a:p>
            <a:pPr lvl="1"/>
            <a:r>
              <a:rPr lang="en-US" altLang="en-US"/>
              <a:t>What this check box does:</a:t>
            </a:r>
          </a:p>
          <a:p>
            <a:pPr lvl="1"/>
            <a:r>
              <a:rPr lang="en-US" altLang="en-US"/>
              <a:t>Without it checked, the next time you open this file, you’ll see the default project icon: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5F503769-AA2C-4929-B433-5DF782DE5EA5}"/>
              </a:ext>
            </a:extLst>
          </p:cNvPr>
          <p:cNvSpPr>
            <a:spLocks noGrp="1" noChangeArrowheads="1"/>
          </p:cNvSpPr>
          <p:nvPr>
            <p:ph type="title"/>
          </p:nvPr>
        </p:nvSpPr>
        <p:spPr/>
        <p:txBody>
          <a:bodyPr/>
          <a:lstStyle/>
          <a:p>
            <a:r>
              <a:rPr lang="en-US" altLang="en-US"/>
              <a:t>Week One: Chapter One</a:t>
            </a:r>
          </a:p>
        </p:txBody>
      </p:sp>
      <p:sp>
        <p:nvSpPr>
          <p:cNvPr id="67587" name="Rectangle 3">
            <a:extLst>
              <a:ext uri="{FF2B5EF4-FFF2-40B4-BE49-F238E27FC236}">
                <a16:creationId xmlns:a16="http://schemas.microsoft.com/office/drawing/2014/main" id="{440081F2-EE8C-488E-B71A-824DD4252A7D}"/>
              </a:ext>
            </a:extLst>
          </p:cNvPr>
          <p:cNvSpPr>
            <a:spLocks noGrp="1" noChangeArrowheads="1"/>
          </p:cNvSpPr>
          <p:nvPr>
            <p:ph type="body" idx="1"/>
          </p:nvPr>
        </p:nvSpPr>
        <p:spPr/>
        <p:txBody>
          <a:bodyPr/>
          <a:lstStyle/>
          <a:p>
            <a:pPr>
              <a:lnSpc>
                <a:spcPct val="90000"/>
              </a:lnSpc>
            </a:pPr>
            <a:endParaRPr lang="en-US" altLang="en-US"/>
          </a:p>
          <a:p>
            <a:pPr>
              <a:lnSpc>
                <a:spcPct val="90000"/>
              </a:lnSpc>
            </a:pPr>
            <a:endParaRPr lang="en-US" altLang="en-US"/>
          </a:p>
          <a:p>
            <a:pPr>
              <a:lnSpc>
                <a:spcPct val="90000"/>
              </a:lnSpc>
            </a:pPr>
            <a:endParaRPr lang="en-US" altLang="en-US"/>
          </a:p>
          <a:p>
            <a:pPr>
              <a:lnSpc>
                <a:spcPct val="90000"/>
              </a:lnSpc>
            </a:pPr>
            <a:endParaRPr lang="en-US" altLang="en-US"/>
          </a:p>
          <a:p>
            <a:pPr>
              <a:lnSpc>
                <a:spcPct val="90000"/>
              </a:lnSpc>
            </a:pPr>
            <a:endParaRPr lang="en-US" altLang="en-US"/>
          </a:p>
          <a:p>
            <a:pPr>
              <a:lnSpc>
                <a:spcPct val="90000"/>
              </a:lnSpc>
            </a:pPr>
            <a:endParaRPr lang="en-US" altLang="en-US"/>
          </a:p>
          <a:p>
            <a:pPr>
              <a:lnSpc>
                <a:spcPct val="90000"/>
              </a:lnSpc>
            </a:pPr>
            <a:endParaRPr lang="en-US" altLang="en-US"/>
          </a:p>
          <a:p>
            <a:pPr>
              <a:lnSpc>
                <a:spcPct val="90000"/>
              </a:lnSpc>
            </a:pPr>
            <a:r>
              <a:rPr lang="en-US" altLang="en-US"/>
              <a:t>If you check that checkbox, though, it generates a preview image that shows the first few tasks of the project in it.</a:t>
            </a:r>
          </a:p>
        </p:txBody>
      </p:sp>
      <p:pic>
        <p:nvPicPr>
          <p:cNvPr id="67588" name="Picture 4">
            <a:extLst>
              <a:ext uri="{FF2B5EF4-FFF2-40B4-BE49-F238E27FC236}">
                <a16:creationId xmlns:a16="http://schemas.microsoft.com/office/drawing/2014/main" id="{410EC5EE-639F-43CB-AFB3-3C0213991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71600"/>
            <a:ext cx="572452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5">
            <a:extLst>
              <a:ext uri="{FF2B5EF4-FFF2-40B4-BE49-F238E27FC236}">
                <a16:creationId xmlns:a16="http://schemas.microsoft.com/office/drawing/2014/main" id="{5F158CFC-EFFA-414E-86F1-37A2FF78F4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752600"/>
            <a:ext cx="4116388"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 Box 6">
            <a:extLst>
              <a:ext uri="{FF2B5EF4-FFF2-40B4-BE49-F238E27FC236}">
                <a16:creationId xmlns:a16="http://schemas.microsoft.com/office/drawing/2014/main" id="{E60550D1-403C-4292-AA32-B78A0FAB0E21}"/>
              </a:ext>
            </a:extLst>
          </p:cNvPr>
          <p:cNvSpPr txBox="1">
            <a:spLocks noChangeArrowheads="1"/>
          </p:cNvSpPr>
          <p:nvPr/>
        </p:nvSpPr>
        <p:spPr bwMode="auto">
          <a:xfrm>
            <a:off x="2819400" y="22860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spcBef>
                <a:spcPct val="50000"/>
              </a:spcBef>
            </a:pPr>
            <a:r>
              <a:rPr lang="en-US" altLang="en-US"/>
              <a:t>The default</a:t>
            </a:r>
          </a:p>
        </p:txBody>
      </p:sp>
      <p:sp>
        <p:nvSpPr>
          <p:cNvPr id="67591" name="Text Box 7">
            <a:extLst>
              <a:ext uri="{FF2B5EF4-FFF2-40B4-BE49-F238E27FC236}">
                <a16:creationId xmlns:a16="http://schemas.microsoft.com/office/drawing/2014/main" id="{0FEF0BB7-C47E-433D-BE27-3E522BF13467}"/>
              </a:ext>
            </a:extLst>
          </p:cNvPr>
          <p:cNvSpPr txBox="1">
            <a:spLocks noChangeArrowheads="1"/>
          </p:cNvSpPr>
          <p:nvPr/>
        </p:nvSpPr>
        <p:spPr bwMode="auto">
          <a:xfrm>
            <a:off x="7543800" y="2819400"/>
            <a:ext cx="12350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r>
              <a:rPr lang="en-US" altLang="en-US"/>
              <a:t>Looks like the Gantt chart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B9414131-4E16-48AD-9352-1EF4EC42A584}"/>
              </a:ext>
            </a:extLst>
          </p:cNvPr>
          <p:cNvSpPr>
            <a:spLocks noGrp="1" noChangeArrowheads="1"/>
          </p:cNvSpPr>
          <p:nvPr>
            <p:ph type="title"/>
          </p:nvPr>
        </p:nvSpPr>
        <p:spPr/>
        <p:txBody>
          <a:bodyPr/>
          <a:lstStyle/>
          <a:p>
            <a:r>
              <a:rPr lang="en-US" altLang="en-US"/>
              <a:t>Week One: Chapter One</a:t>
            </a:r>
          </a:p>
        </p:txBody>
      </p:sp>
      <p:sp>
        <p:nvSpPr>
          <p:cNvPr id="68611" name="Rectangle 3">
            <a:extLst>
              <a:ext uri="{FF2B5EF4-FFF2-40B4-BE49-F238E27FC236}">
                <a16:creationId xmlns:a16="http://schemas.microsoft.com/office/drawing/2014/main" id="{7CB672FF-A0A2-4237-A315-65FD31FC9323}"/>
              </a:ext>
            </a:extLst>
          </p:cNvPr>
          <p:cNvSpPr>
            <a:spLocks noGrp="1" noChangeArrowheads="1"/>
          </p:cNvSpPr>
          <p:nvPr>
            <p:ph type="body" idx="1"/>
          </p:nvPr>
        </p:nvSpPr>
        <p:spPr/>
        <p:txBody>
          <a:bodyPr/>
          <a:lstStyle/>
          <a:p>
            <a:r>
              <a:rPr lang="en-US" altLang="en-US"/>
              <a:t>Click </a:t>
            </a:r>
            <a:r>
              <a:rPr lang="en-US" altLang="en-US">
                <a:solidFill>
                  <a:schemeClr val="hlink"/>
                </a:solidFill>
              </a:rPr>
              <a:t>OK</a:t>
            </a:r>
            <a:r>
              <a:rPr lang="en-US" altLang="en-US"/>
              <a:t> to close the dialog box.</a:t>
            </a:r>
          </a:p>
          <a:p>
            <a:r>
              <a:rPr lang="en-US" altLang="en-US"/>
              <a:t>Close the </a:t>
            </a:r>
            <a:r>
              <a:rPr lang="en-US" altLang="en-US">
                <a:solidFill>
                  <a:schemeClr val="hlink"/>
                </a:solidFill>
              </a:rPr>
              <a:t>Wingtip Toys Commercial 1</a:t>
            </a:r>
            <a:r>
              <a:rPr lang="en-US" altLang="en-US"/>
              <a:t> file.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7398251-A060-4B0C-AE3A-8718D84935C1}"/>
              </a:ext>
            </a:extLst>
          </p:cNvPr>
          <p:cNvSpPr>
            <a:spLocks noGrp="1" noChangeArrowheads="1"/>
          </p:cNvSpPr>
          <p:nvPr>
            <p:ph type="title"/>
          </p:nvPr>
        </p:nvSpPr>
        <p:spPr/>
        <p:txBody>
          <a:bodyPr/>
          <a:lstStyle/>
          <a:p>
            <a:r>
              <a:rPr lang="en-US" altLang="en-US"/>
              <a:t>Week One: Chapter Two</a:t>
            </a:r>
          </a:p>
        </p:txBody>
      </p:sp>
      <p:sp>
        <p:nvSpPr>
          <p:cNvPr id="72707" name="Rectangle 3">
            <a:extLst>
              <a:ext uri="{FF2B5EF4-FFF2-40B4-BE49-F238E27FC236}">
                <a16:creationId xmlns:a16="http://schemas.microsoft.com/office/drawing/2014/main" id="{C1435812-E69A-4DDF-A656-2D1D5CA06D8E}"/>
              </a:ext>
            </a:extLst>
          </p:cNvPr>
          <p:cNvSpPr>
            <a:spLocks noGrp="1" noChangeArrowheads="1"/>
          </p:cNvSpPr>
          <p:nvPr>
            <p:ph type="body" idx="1"/>
          </p:nvPr>
        </p:nvSpPr>
        <p:spPr/>
        <p:txBody>
          <a:bodyPr/>
          <a:lstStyle/>
          <a:p>
            <a:r>
              <a:rPr lang="en-US" altLang="en-US"/>
              <a:t>3. In the first cell directly below the Task name column heading, type </a:t>
            </a:r>
            <a:r>
              <a:rPr lang="en-US" altLang="en-US">
                <a:solidFill>
                  <a:schemeClr val="hlink"/>
                </a:solidFill>
              </a:rPr>
              <a:t>Pre-Production</a:t>
            </a:r>
            <a:r>
              <a:rPr lang="en-US" altLang="en-US"/>
              <a:t> and then press the </a:t>
            </a:r>
            <a:r>
              <a:rPr lang="en-US" altLang="en-US">
                <a:solidFill>
                  <a:schemeClr val="hlink"/>
                </a:solidFill>
              </a:rPr>
              <a:t>enter</a:t>
            </a:r>
            <a:r>
              <a:rPr lang="en-US" altLang="en-US"/>
              <a:t> key on your keyboard.</a:t>
            </a:r>
          </a:p>
          <a:p>
            <a:endParaRPr lang="en-US" altLang="en-US"/>
          </a:p>
        </p:txBody>
      </p:sp>
      <p:sp>
        <p:nvSpPr>
          <p:cNvPr id="72708" name="Line 5">
            <a:extLst>
              <a:ext uri="{FF2B5EF4-FFF2-40B4-BE49-F238E27FC236}">
                <a16:creationId xmlns:a16="http://schemas.microsoft.com/office/drawing/2014/main" id="{2D857BF3-20F2-4300-B5B3-6BD12B0808B6}"/>
              </a:ext>
            </a:extLst>
          </p:cNvPr>
          <p:cNvSpPr>
            <a:spLocks noChangeShapeType="1"/>
          </p:cNvSpPr>
          <p:nvPr/>
        </p:nvSpPr>
        <p:spPr bwMode="auto">
          <a:xfrm>
            <a:off x="2286000" y="53340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709" name="Text Box 6">
            <a:extLst>
              <a:ext uri="{FF2B5EF4-FFF2-40B4-BE49-F238E27FC236}">
                <a16:creationId xmlns:a16="http://schemas.microsoft.com/office/drawing/2014/main" id="{9C722686-147D-482A-AC3A-E4EE06C93E9F}"/>
              </a:ext>
            </a:extLst>
          </p:cNvPr>
          <p:cNvSpPr txBox="1">
            <a:spLocks noChangeArrowheads="1"/>
          </p:cNvSpPr>
          <p:nvPr/>
        </p:nvSpPr>
        <p:spPr bwMode="auto">
          <a:xfrm>
            <a:off x="1143000" y="4267200"/>
            <a:ext cx="114300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spcBef>
                <a:spcPct val="50000"/>
              </a:spcBef>
            </a:pPr>
            <a:r>
              <a:rPr lang="en-US" altLang="en-US"/>
              <a:t>ID number.  Now, that represents the order in which tasks are </a:t>
            </a:r>
            <a:r>
              <a:rPr lang="en-US" altLang="en-US" i="1"/>
              <a:t>entered</a:t>
            </a:r>
            <a:r>
              <a:rPr lang="en-US" altLang="en-US"/>
              <a:t>.</a:t>
            </a:r>
          </a:p>
        </p:txBody>
      </p:sp>
      <p:pic>
        <p:nvPicPr>
          <p:cNvPr id="72710" name="Picture 7">
            <a:extLst>
              <a:ext uri="{FF2B5EF4-FFF2-40B4-BE49-F238E27FC236}">
                <a16:creationId xmlns:a16="http://schemas.microsoft.com/office/drawing/2014/main" id="{3CF8F98B-8789-4F7E-A67B-C8BECBC25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25" y="3505200"/>
            <a:ext cx="585787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1" name="Text Box 9">
            <a:extLst>
              <a:ext uri="{FF2B5EF4-FFF2-40B4-BE49-F238E27FC236}">
                <a16:creationId xmlns:a16="http://schemas.microsoft.com/office/drawing/2014/main" id="{C3578552-8748-4487-B02B-49820404FD6B}"/>
              </a:ext>
            </a:extLst>
          </p:cNvPr>
          <p:cNvSpPr txBox="1">
            <a:spLocks noChangeArrowheads="1"/>
          </p:cNvSpPr>
          <p:nvPr/>
        </p:nvSpPr>
        <p:spPr bwMode="auto">
          <a:xfrm>
            <a:off x="5181600" y="2895600"/>
            <a:ext cx="1828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spcBef>
                <a:spcPct val="50000"/>
              </a:spcBef>
            </a:pPr>
            <a:r>
              <a:rPr lang="en-US" altLang="en-US"/>
              <a:t>Default estimated duration</a:t>
            </a:r>
          </a:p>
        </p:txBody>
      </p:sp>
      <p:sp>
        <p:nvSpPr>
          <p:cNvPr id="72712" name="Line 10">
            <a:extLst>
              <a:ext uri="{FF2B5EF4-FFF2-40B4-BE49-F238E27FC236}">
                <a16:creationId xmlns:a16="http://schemas.microsoft.com/office/drawing/2014/main" id="{A2760276-A482-4F6A-8D71-9605592E6B6B}"/>
              </a:ext>
            </a:extLst>
          </p:cNvPr>
          <p:cNvSpPr>
            <a:spLocks noChangeShapeType="1"/>
          </p:cNvSpPr>
          <p:nvPr/>
        </p:nvSpPr>
        <p:spPr bwMode="auto">
          <a:xfrm>
            <a:off x="5791200" y="3276600"/>
            <a:ext cx="0" cy="1905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713" name="Line 11">
            <a:extLst>
              <a:ext uri="{FF2B5EF4-FFF2-40B4-BE49-F238E27FC236}">
                <a16:creationId xmlns:a16="http://schemas.microsoft.com/office/drawing/2014/main" id="{2A24759D-EB61-4558-941F-556F0971F649}"/>
              </a:ext>
            </a:extLst>
          </p:cNvPr>
          <p:cNvSpPr>
            <a:spLocks noChangeShapeType="1"/>
          </p:cNvSpPr>
          <p:nvPr/>
        </p:nvSpPr>
        <p:spPr bwMode="auto">
          <a:xfrm>
            <a:off x="8001000" y="3276600"/>
            <a:ext cx="0" cy="1905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714" name="Text Box 12">
            <a:extLst>
              <a:ext uri="{FF2B5EF4-FFF2-40B4-BE49-F238E27FC236}">
                <a16:creationId xmlns:a16="http://schemas.microsoft.com/office/drawing/2014/main" id="{CEC53EB0-B5A4-4B45-9F18-0A0AC44F667D}"/>
              </a:ext>
            </a:extLst>
          </p:cNvPr>
          <p:cNvSpPr txBox="1">
            <a:spLocks noChangeArrowheads="1"/>
          </p:cNvSpPr>
          <p:nvPr/>
        </p:nvSpPr>
        <p:spPr bwMode="auto">
          <a:xfrm>
            <a:off x="7620000" y="2438400"/>
            <a:ext cx="13716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spcBef>
                <a:spcPct val="50000"/>
              </a:spcBef>
            </a:pPr>
            <a:r>
              <a:rPr lang="en-US" altLang="en-US"/>
              <a:t>Bar representing task</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21A165CD-5B58-4E71-8801-AF003BCABFEF}"/>
              </a:ext>
            </a:extLst>
          </p:cNvPr>
          <p:cNvSpPr>
            <a:spLocks noGrp="1" noChangeArrowheads="1"/>
          </p:cNvSpPr>
          <p:nvPr>
            <p:ph type="title"/>
          </p:nvPr>
        </p:nvSpPr>
        <p:spPr/>
        <p:txBody>
          <a:bodyPr/>
          <a:lstStyle/>
          <a:p>
            <a:r>
              <a:rPr lang="en-US" altLang="en-US"/>
              <a:t>Week One: Chapter Two</a:t>
            </a:r>
          </a:p>
        </p:txBody>
      </p:sp>
      <p:sp>
        <p:nvSpPr>
          <p:cNvPr id="73731" name="Rectangle 3">
            <a:extLst>
              <a:ext uri="{FF2B5EF4-FFF2-40B4-BE49-F238E27FC236}">
                <a16:creationId xmlns:a16="http://schemas.microsoft.com/office/drawing/2014/main" id="{EC0F41E3-27DF-4160-95A5-0919F1EEB82B}"/>
              </a:ext>
            </a:extLst>
          </p:cNvPr>
          <p:cNvSpPr>
            <a:spLocks noGrp="1" noChangeArrowheads="1"/>
          </p:cNvSpPr>
          <p:nvPr>
            <p:ph type="body" idx="1"/>
          </p:nvPr>
        </p:nvSpPr>
        <p:spPr/>
        <p:txBody>
          <a:bodyPr/>
          <a:lstStyle/>
          <a:p>
            <a:r>
              <a:rPr lang="en-US" altLang="en-US"/>
              <a:t>The duration – the question mark means it’s an estimate – you haven’t entered anything in for it, so it defaults to:</a:t>
            </a:r>
          </a:p>
          <a:p>
            <a:pPr lvl="1"/>
            <a:r>
              <a:rPr lang="en-US" altLang="en-US">
                <a:solidFill>
                  <a:srgbClr val="C65D2E"/>
                </a:solidFill>
              </a:rPr>
              <a:t>1 day?</a:t>
            </a:r>
          </a:p>
          <a:p>
            <a:r>
              <a:rPr lang="en-US" altLang="en-US"/>
              <a:t>The default start date is the same as the project start date.</a:t>
            </a:r>
          </a:p>
        </p:txBody>
      </p:sp>
      <p:sp>
        <p:nvSpPr>
          <p:cNvPr id="2" name="Star: 5 Points 1">
            <a:extLst>
              <a:ext uri="{FF2B5EF4-FFF2-40B4-BE49-F238E27FC236}">
                <a16:creationId xmlns:a16="http://schemas.microsoft.com/office/drawing/2014/main" id="{F6377D3F-1662-EFEC-D010-0A1F3EC93107}"/>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E277B13C-5980-4FB5-8AE3-B9EC1E04998D}"/>
              </a:ext>
            </a:extLst>
          </p:cNvPr>
          <p:cNvSpPr>
            <a:spLocks noGrp="1" noChangeArrowheads="1"/>
          </p:cNvSpPr>
          <p:nvPr>
            <p:ph type="title"/>
          </p:nvPr>
        </p:nvSpPr>
        <p:spPr/>
        <p:txBody>
          <a:bodyPr/>
          <a:lstStyle/>
          <a:p>
            <a:r>
              <a:rPr lang="en-US" altLang="en-US"/>
              <a:t>Week One: Chapter Two</a:t>
            </a:r>
          </a:p>
        </p:txBody>
      </p:sp>
      <p:sp>
        <p:nvSpPr>
          <p:cNvPr id="74755" name="Rectangle 3">
            <a:extLst>
              <a:ext uri="{FF2B5EF4-FFF2-40B4-BE49-F238E27FC236}">
                <a16:creationId xmlns:a16="http://schemas.microsoft.com/office/drawing/2014/main" id="{F72358F7-8401-4C81-9AE7-214A437F0B41}"/>
              </a:ext>
            </a:extLst>
          </p:cNvPr>
          <p:cNvSpPr>
            <a:spLocks noGrp="1" noChangeArrowheads="1"/>
          </p:cNvSpPr>
          <p:nvPr>
            <p:ph type="body" idx="1"/>
          </p:nvPr>
        </p:nvSpPr>
        <p:spPr/>
        <p:txBody>
          <a:bodyPr/>
          <a:lstStyle/>
          <a:p>
            <a:r>
              <a:rPr lang="en-US" altLang="en-US"/>
              <a:t>Enter the following task names below Pre-Production, pressing Enter after each one:</a:t>
            </a:r>
          </a:p>
          <a:p>
            <a:pPr lvl="1"/>
            <a:r>
              <a:rPr lang="en-US" altLang="en-US"/>
              <a:t>Develop Script</a:t>
            </a:r>
          </a:p>
          <a:p>
            <a:pPr lvl="1"/>
            <a:r>
              <a:rPr lang="en-US" altLang="en-US"/>
              <a:t>Develop Production Boards</a:t>
            </a:r>
          </a:p>
          <a:p>
            <a:pPr lvl="1"/>
            <a:r>
              <a:rPr lang="en-US" altLang="en-US"/>
              <a:t>Pick Locations</a:t>
            </a:r>
          </a:p>
          <a:p>
            <a:pPr lvl="1"/>
            <a:r>
              <a:rPr lang="en-US" altLang="en-US"/>
              <a:t>Hold Auditions</a:t>
            </a:r>
          </a:p>
          <a:p>
            <a:pPr lvl="1"/>
            <a:r>
              <a:rPr lang="en-US" altLang="en-US"/>
              <a:t>Production</a:t>
            </a:r>
          </a:p>
          <a:p>
            <a:pPr lvl="1"/>
            <a:r>
              <a:rPr lang="en-US" altLang="en-US"/>
              <a:t>Rehearse</a:t>
            </a:r>
          </a:p>
          <a:p>
            <a:pPr lvl="1"/>
            <a:r>
              <a:rPr lang="en-US" altLang="en-US"/>
              <a:t>Shoot Video</a:t>
            </a:r>
          </a:p>
          <a:p>
            <a:pPr lvl="1"/>
            <a:r>
              <a:rPr lang="en-US" altLang="en-US"/>
              <a:t>Log Footage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1"/>
          <p:cNvSpPr txBox="1"/>
          <p:nvPr/>
        </p:nvSpPr>
        <p:spPr>
          <a:xfrm>
            <a:off x="68441" y="4412447"/>
            <a:ext cx="2820591" cy="354806"/>
          </a:xfrm>
          <a:prstGeom prst="rect">
            <a:avLst/>
          </a:prstGeom>
          <a:noFill/>
          <a:ln>
            <a:noFill/>
          </a:ln>
        </p:spPr>
        <p:txBody>
          <a:bodyPr spcFirstLastPara="1" wrap="square" lIns="0" tIns="0" rIns="0" bIns="0" anchor="t" anchorCtr="0">
            <a:normAutofit/>
          </a:bodyPr>
          <a:lstStyle/>
          <a:p>
            <a:pPr defTabSz="685800" fontAlgn="auto">
              <a:lnSpc>
                <a:spcPct val="90000"/>
              </a:lnSpc>
              <a:spcBef>
                <a:spcPts val="750"/>
              </a:spcBef>
              <a:spcAft>
                <a:spcPts val="0"/>
              </a:spcAft>
              <a:buClr>
                <a:srgbClr val="000000"/>
              </a:buClr>
              <a:buSzPts val="2400"/>
            </a:pPr>
            <a:endParaRPr sz="1050" kern="0">
              <a:solidFill>
                <a:srgbClr val="000000"/>
              </a:solidFill>
              <a:latin typeface="Arial"/>
              <a:ea typeface="Arial"/>
              <a:cs typeface="Arial"/>
              <a:sym typeface="Arial"/>
            </a:endParaRPr>
          </a:p>
        </p:txBody>
      </p:sp>
      <p:sp>
        <p:nvSpPr>
          <p:cNvPr id="4" name="Google Shape;422;p3">
            <a:extLst>
              <a:ext uri="{FF2B5EF4-FFF2-40B4-BE49-F238E27FC236}">
                <a16:creationId xmlns:a16="http://schemas.microsoft.com/office/drawing/2014/main" id="{3F1BB654-BD3D-CCCD-423F-FE3B3A963C69}"/>
              </a:ext>
            </a:extLst>
          </p:cNvPr>
          <p:cNvSpPr txBox="1">
            <a:spLocks noGrp="1"/>
          </p:cNvSpPr>
          <p:nvPr>
            <p:ph type="title"/>
          </p:nvPr>
        </p:nvSpPr>
        <p:spPr>
          <a:xfrm>
            <a:off x="2261507" y="1309623"/>
            <a:ext cx="2628899" cy="428835"/>
          </a:xfrm>
          <a:prstGeom prst="rect">
            <a:avLst/>
          </a:prstGeom>
          <a:noFill/>
          <a:ln>
            <a:noFill/>
          </a:ln>
        </p:spPr>
        <p:txBody>
          <a:bodyPr spcFirstLastPara="1" wrap="square" lIns="0" tIns="0" rIns="0" bIns="0" anchor="b" anchorCtr="0">
            <a:noAutofit/>
          </a:bodyPr>
          <a:lstStyle/>
          <a:p>
            <a:pPr algn="ctr"/>
            <a:r>
              <a:rPr lang="en-US" b="1" i="1" dirty="0"/>
              <a:t>Project Management as a Career</a:t>
            </a:r>
            <a:endParaRPr b="1" i="1" dirty="0"/>
          </a:p>
        </p:txBody>
      </p:sp>
      <p:sp>
        <p:nvSpPr>
          <p:cNvPr id="5" name="Google Shape;424;p3">
            <a:extLst>
              <a:ext uri="{FF2B5EF4-FFF2-40B4-BE49-F238E27FC236}">
                <a16:creationId xmlns:a16="http://schemas.microsoft.com/office/drawing/2014/main" id="{4028C172-F1AB-6C2F-2C3F-B58CC95B7434}"/>
              </a:ext>
            </a:extLst>
          </p:cNvPr>
          <p:cNvSpPr txBox="1"/>
          <p:nvPr/>
        </p:nvSpPr>
        <p:spPr>
          <a:xfrm>
            <a:off x="0" y="1785685"/>
            <a:ext cx="5360809" cy="4142573"/>
          </a:xfrm>
          <a:prstGeom prst="rect">
            <a:avLst/>
          </a:prstGeom>
          <a:noFill/>
          <a:ln>
            <a:noFill/>
          </a:ln>
        </p:spPr>
        <p:txBody>
          <a:bodyPr spcFirstLastPara="1" wrap="square" lIns="0" tIns="0" rIns="0" bIns="0" anchor="t" anchorCtr="0">
            <a:noAutofit/>
          </a:bodyPr>
          <a:lstStyle/>
          <a:p>
            <a:pPr marL="171450" defTabSz="685800" fontAlgn="auto">
              <a:lnSpc>
                <a:spcPct val="90000"/>
              </a:lnSpc>
              <a:spcBef>
                <a:spcPts val="750"/>
              </a:spcBef>
              <a:spcAft>
                <a:spcPts val="0"/>
              </a:spcAft>
              <a:buClr>
                <a:srgbClr val="000000"/>
              </a:buClr>
              <a:buSzPts val="1600"/>
            </a:pPr>
            <a:r>
              <a:rPr lang="en-US" sz="1500" kern="0" dirty="0">
                <a:solidFill>
                  <a:srgbClr val="000000"/>
                </a:solidFill>
                <a:latin typeface="Helvetica Neue"/>
                <a:ea typeface="Helvetica Neue"/>
                <a:cs typeface="Helvetica Neue"/>
                <a:sym typeface="Helvetica Neue"/>
              </a:rPr>
              <a:t>Join us for our </a:t>
            </a:r>
            <a:r>
              <a:rPr lang="en-US" sz="1500" i="1" kern="0" dirty="0">
                <a:solidFill>
                  <a:srgbClr val="000000"/>
                </a:solidFill>
                <a:latin typeface="Helvetica Neue"/>
                <a:ea typeface="Helvetica Neue"/>
                <a:cs typeface="Helvetica Neue"/>
                <a:sym typeface="Helvetica Neue"/>
              </a:rPr>
              <a:t>free</a:t>
            </a:r>
            <a:r>
              <a:rPr lang="en-US" sz="1500" kern="0" dirty="0">
                <a:solidFill>
                  <a:srgbClr val="000000"/>
                </a:solidFill>
                <a:latin typeface="Helvetica Neue"/>
                <a:ea typeface="Helvetica Neue"/>
                <a:cs typeface="Helvetica Neue"/>
                <a:sym typeface="Helvetica Neue"/>
              </a:rPr>
              <a:t> virtual event on Wednesday, October 23, 2024. 7:00 to 8:30pm. </a:t>
            </a:r>
          </a:p>
          <a:p>
            <a:pPr marL="171450" defTabSz="685800" fontAlgn="auto">
              <a:lnSpc>
                <a:spcPct val="90000"/>
              </a:lnSpc>
              <a:spcBef>
                <a:spcPts val="750"/>
              </a:spcBef>
              <a:spcAft>
                <a:spcPts val="0"/>
              </a:spcAft>
              <a:buClr>
                <a:srgbClr val="000000"/>
              </a:buClr>
              <a:buSzPts val="1600"/>
            </a:pPr>
            <a:endParaRPr lang="en-US" sz="1500" kern="0" dirty="0">
              <a:solidFill>
                <a:srgbClr val="000000"/>
              </a:solidFill>
              <a:latin typeface="Helvetica Neue"/>
              <a:ea typeface="Helvetica Neue"/>
              <a:cs typeface="Helvetica Neue"/>
              <a:sym typeface="Helvetica Neue"/>
            </a:endParaRPr>
          </a:p>
          <a:p>
            <a:pPr marL="171450" defTabSz="685800" fontAlgn="auto">
              <a:lnSpc>
                <a:spcPct val="90000"/>
              </a:lnSpc>
              <a:spcBef>
                <a:spcPts val="750"/>
              </a:spcBef>
              <a:spcAft>
                <a:spcPts val="0"/>
              </a:spcAft>
              <a:buClr>
                <a:srgbClr val="000000"/>
              </a:buClr>
              <a:buSzPts val="1600"/>
            </a:pPr>
            <a:r>
              <a:rPr lang="en-US" sz="1500" kern="0" dirty="0">
                <a:solidFill>
                  <a:srgbClr val="000000"/>
                </a:solidFill>
                <a:latin typeface="Helvetica Neue"/>
                <a:ea typeface="Helvetica Neue"/>
                <a:cs typeface="Helvetica Neue"/>
                <a:sym typeface="Helvetica Neue"/>
              </a:rPr>
              <a:t>Agenda</a:t>
            </a:r>
          </a:p>
          <a:p>
            <a:pPr marL="428625" indent="-257175" defTabSz="685800" fontAlgn="auto">
              <a:lnSpc>
                <a:spcPct val="90000"/>
              </a:lnSpc>
              <a:spcBef>
                <a:spcPts val="750"/>
              </a:spcBef>
              <a:spcAft>
                <a:spcPts val="0"/>
              </a:spcAft>
              <a:buClr>
                <a:srgbClr val="000000"/>
              </a:buClr>
              <a:buSzPts val="1600"/>
              <a:buFont typeface="Arial" panose="020B0604020202020204" pitchFamily="34" charset="0"/>
              <a:buChar char="•"/>
            </a:pPr>
            <a:r>
              <a:rPr lang="en-US" sz="1500" kern="0" dirty="0">
                <a:solidFill>
                  <a:srgbClr val="000000"/>
                </a:solidFill>
                <a:latin typeface="Helvetica Neue"/>
                <a:ea typeface="Helvetica Neue"/>
                <a:cs typeface="Helvetica Neue"/>
                <a:sym typeface="Helvetica Neue"/>
              </a:rPr>
              <a:t>What is a Project Manager?</a:t>
            </a:r>
          </a:p>
          <a:p>
            <a:pPr marL="428625" indent="-257175" defTabSz="685800" fontAlgn="auto">
              <a:lnSpc>
                <a:spcPct val="90000"/>
              </a:lnSpc>
              <a:spcBef>
                <a:spcPts val="750"/>
              </a:spcBef>
              <a:spcAft>
                <a:spcPts val="0"/>
              </a:spcAft>
              <a:buClr>
                <a:srgbClr val="000000"/>
              </a:buClr>
              <a:buSzPts val="1600"/>
              <a:buFont typeface="Arial" panose="020B0604020202020204" pitchFamily="34" charset="0"/>
              <a:buChar char="•"/>
            </a:pPr>
            <a:r>
              <a:rPr lang="en-US" sz="1500" kern="0" dirty="0">
                <a:solidFill>
                  <a:srgbClr val="000000"/>
                </a:solidFill>
                <a:latin typeface="Helvetica Neue"/>
                <a:ea typeface="Helvetica Neue"/>
                <a:cs typeface="Helvetica Neue"/>
                <a:sym typeface="Helvetica Neue"/>
              </a:rPr>
              <a:t>Project Management job trends</a:t>
            </a:r>
          </a:p>
          <a:p>
            <a:pPr marL="428625" indent="-257175" defTabSz="685800" fontAlgn="auto">
              <a:lnSpc>
                <a:spcPct val="90000"/>
              </a:lnSpc>
              <a:spcBef>
                <a:spcPts val="750"/>
              </a:spcBef>
              <a:spcAft>
                <a:spcPts val="0"/>
              </a:spcAft>
              <a:buClr>
                <a:srgbClr val="000000"/>
              </a:buClr>
              <a:buSzPts val="1600"/>
              <a:buFont typeface="Arial" panose="020B0604020202020204" pitchFamily="34" charset="0"/>
              <a:buChar char="•"/>
            </a:pPr>
            <a:r>
              <a:rPr lang="en-US" sz="1500" kern="0" dirty="0">
                <a:solidFill>
                  <a:srgbClr val="000000"/>
                </a:solidFill>
                <a:latin typeface="Helvetica Neue"/>
                <a:ea typeface="Helvetica Neue"/>
                <a:cs typeface="Helvetica Neue"/>
                <a:sym typeface="Helvetica Neue"/>
              </a:rPr>
              <a:t>Pulse of the Profession -  The Future of Project Work</a:t>
            </a:r>
          </a:p>
          <a:p>
            <a:pPr marL="428625" indent="-257175" defTabSz="685800" fontAlgn="auto">
              <a:lnSpc>
                <a:spcPct val="90000"/>
              </a:lnSpc>
              <a:spcBef>
                <a:spcPts val="750"/>
              </a:spcBef>
              <a:spcAft>
                <a:spcPts val="0"/>
              </a:spcAft>
              <a:buClr>
                <a:srgbClr val="000000"/>
              </a:buClr>
              <a:buSzPts val="1600"/>
              <a:buFont typeface="Arial"/>
              <a:buChar char="•"/>
            </a:pPr>
            <a:r>
              <a:rPr lang="en-US" sz="1500" kern="0" dirty="0">
                <a:solidFill>
                  <a:srgbClr val="000000"/>
                </a:solidFill>
                <a:latin typeface="Helvetica Neue"/>
                <a:ea typeface="Helvetica Neue"/>
                <a:cs typeface="Helvetica Neue"/>
                <a:sym typeface="Helvetica Neue"/>
              </a:rPr>
              <a:t>PMI Certifications </a:t>
            </a:r>
          </a:p>
          <a:p>
            <a:pPr marL="428625" indent="-257175" defTabSz="685800" fontAlgn="auto">
              <a:lnSpc>
                <a:spcPct val="90000"/>
              </a:lnSpc>
              <a:spcBef>
                <a:spcPts val="750"/>
              </a:spcBef>
              <a:spcAft>
                <a:spcPts val="0"/>
              </a:spcAft>
              <a:buClr>
                <a:srgbClr val="000000"/>
              </a:buClr>
              <a:buSzPts val="1600"/>
              <a:buFont typeface="Arial"/>
              <a:buChar char="•"/>
            </a:pPr>
            <a:r>
              <a:rPr lang="en-US" sz="1500" kern="0" dirty="0">
                <a:solidFill>
                  <a:srgbClr val="000000"/>
                </a:solidFill>
                <a:latin typeface="Helvetica Neue"/>
                <a:ea typeface="Helvetica Neue"/>
                <a:cs typeface="Helvetica Neue"/>
                <a:sym typeface="Helvetica Neue"/>
              </a:rPr>
              <a:t>“A Day in the Life” of a project management professional</a:t>
            </a:r>
            <a:endParaRPr lang="en-US" sz="1500" kern="0" dirty="0">
              <a:solidFill>
                <a:srgbClr val="000000"/>
              </a:solidFill>
              <a:latin typeface="Arial"/>
              <a:cs typeface="Arial"/>
              <a:sym typeface="Arial"/>
            </a:endParaRPr>
          </a:p>
          <a:p>
            <a:pPr marL="428625" indent="-257175" defTabSz="685800" fontAlgn="auto">
              <a:lnSpc>
                <a:spcPct val="90000"/>
              </a:lnSpc>
              <a:spcBef>
                <a:spcPts val="750"/>
              </a:spcBef>
              <a:spcAft>
                <a:spcPts val="0"/>
              </a:spcAft>
              <a:buClr>
                <a:srgbClr val="000000"/>
              </a:buClr>
              <a:buSzPts val="1600"/>
              <a:buFont typeface="Arial"/>
              <a:buChar char="•"/>
            </a:pPr>
            <a:r>
              <a:rPr lang="en-US" sz="1500" kern="0" dirty="0">
                <a:solidFill>
                  <a:srgbClr val="000000"/>
                </a:solidFill>
                <a:latin typeface="Helvetica Neue"/>
                <a:ea typeface="Helvetica Neue"/>
                <a:cs typeface="Helvetica Neue"/>
                <a:sym typeface="Helvetica Neue"/>
              </a:rPr>
              <a:t>Could this be for you? Q&amp;A session</a:t>
            </a:r>
          </a:p>
          <a:p>
            <a:pPr marL="171450" defTabSz="685800" fontAlgn="auto">
              <a:lnSpc>
                <a:spcPct val="90000"/>
              </a:lnSpc>
              <a:spcBef>
                <a:spcPts val="750"/>
              </a:spcBef>
              <a:spcAft>
                <a:spcPts val="0"/>
              </a:spcAft>
              <a:buClr>
                <a:srgbClr val="000000"/>
              </a:buClr>
              <a:buSzPts val="1600"/>
            </a:pPr>
            <a:endParaRPr lang="en-CA" sz="1500" kern="0" dirty="0">
              <a:solidFill>
                <a:srgbClr val="000000"/>
              </a:solidFill>
              <a:latin typeface="Helvetica Neue"/>
              <a:ea typeface="Helvetica Neue"/>
              <a:cs typeface="Helvetica Neue"/>
              <a:sym typeface="Helvetica Neue"/>
            </a:endParaRPr>
          </a:p>
          <a:p>
            <a:pPr marL="171450" defTabSz="685800" fontAlgn="auto">
              <a:lnSpc>
                <a:spcPct val="90000"/>
              </a:lnSpc>
              <a:spcBef>
                <a:spcPts val="750"/>
              </a:spcBef>
              <a:spcAft>
                <a:spcPts val="0"/>
              </a:spcAft>
              <a:buClr>
                <a:srgbClr val="000000"/>
              </a:buClr>
              <a:buSzPts val="1600"/>
            </a:pPr>
            <a:endParaRPr sz="1500" kern="0" dirty="0">
              <a:solidFill>
                <a:srgbClr val="000000"/>
              </a:solidFill>
              <a:latin typeface="Helvetica Neue"/>
              <a:ea typeface="Helvetica Neue"/>
              <a:cs typeface="Helvetica Neue"/>
              <a:sym typeface="Helvetica Neue"/>
            </a:endParaRPr>
          </a:p>
        </p:txBody>
      </p:sp>
      <p:pic>
        <p:nvPicPr>
          <p:cNvPr id="2" name="Picture 1">
            <a:extLst>
              <a:ext uri="{FF2B5EF4-FFF2-40B4-BE49-F238E27FC236}">
                <a16:creationId xmlns:a16="http://schemas.microsoft.com/office/drawing/2014/main" id="{EAC8EA11-BD45-1DE3-3C5D-98073A0F4281}"/>
              </a:ext>
            </a:extLst>
          </p:cNvPr>
          <p:cNvPicPr>
            <a:picLocks noChangeAspect="1"/>
          </p:cNvPicPr>
          <p:nvPr/>
        </p:nvPicPr>
        <p:blipFill>
          <a:blip r:embed="rId3"/>
          <a:stretch>
            <a:fillRect/>
          </a:stretch>
        </p:blipFill>
        <p:spPr>
          <a:xfrm>
            <a:off x="3890282" y="4589849"/>
            <a:ext cx="1363436" cy="1363436"/>
          </a:xfrm>
          <a:prstGeom prst="rect">
            <a:avLst/>
          </a:prstGeom>
        </p:spPr>
      </p:pic>
    </p:spTree>
    <p:extLst>
      <p:ext uri="{BB962C8B-B14F-4D97-AF65-F5344CB8AC3E}">
        <p14:creationId xmlns:p14="http://schemas.microsoft.com/office/powerpoint/2010/main" val="12824550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0BCB3B80-8567-4954-8749-B39D43EDDD9D}"/>
              </a:ext>
            </a:extLst>
          </p:cNvPr>
          <p:cNvSpPr>
            <a:spLocks noGrp="1" noChangeArrowheads="1"/>
          </p:cNvSpPr>
          <p:nvPr>
            <p:ph type="title"/>
          </p:nvPr>
        </p:nvSpPr>
        <p:spPr/>
        <p:txBody>
          <a:bodyPr/>
          <a:lstStyle/>
          <a:p>
            <a:r>
              <a:rPr lang="en-US" altLang="en-US"/>
              <a:t>Week One: Chapter Two</a:t>
            </a:r>
          </a:p>
        </p:txBody>
      </p:sp>
      <p:sp>
        <p:nvSpPr>
          <p:cNvPr id="75779" name="Rectangle 3">
            <a:extLst>
              <a:ext uri="{FF2B5EF4-FFF2-40B4-BE49-F238E27FC236}">
                <a16:creationId xmlns:a16="http://schemas.microsoft.com/office/drawing/2014/main" id="{E78EB924-94CE-429F-83F2-EC57DB7D75E4}"/>
              </a:ext>
            </a:extLst>
          </p:cNvPr>
          <p:cNvSpPr>
            <a:spLocks noGrp="1" noChangeArrowheads="1"/>
          </p:cNvSpPr>
          <p:nvPr>
            <p:ph type="body" idx="1"/>
          </p:nvPr>
        </p:nvSpPr>
        <p:spPr/>
        <p:txBody>
          <a:bodyPr/>
          <a:lstStyle/>
          <a:p>
            <a:r>
              <a:rPr lang="en-US" altLang="en-US" dirty="0"/>
              <a:t>So, your Gantt chart view should look like this:</a:t>
            </a:r>
          </a:p>
        </p:txBody>
      </p:sp>
      <p:pic>
        <p:nvPicPr>
          <p:cNvPr id="75780" name="Picture 4">
            <a:extLst>
              <a:ext uri="{FF2B5EF4-FFF2-40B4-BE49-F238E27FC236}">
                <a16:creationId xmlns:a16="http://schemas.microsoft.com/office/drawing/2014/main" id="{E849338D-CBB1-4AE3-A078-65A7BB90C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38400"/>
            <a:ext cx="6638925"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59C0C201-AAC3-4E85-A369-FBB3F6EF8EB3}"/>
              </a:ext>
            </a:extLst>
          </p:cNvPr>
          <p:cNvSpPr>
            <a:spLocks noGrp="1" noChangeArrowheads="1"/>
          </p:cNvSpPr>
          <p:nvPr>
            <p:ph type="title"/>
          </p:nvPr>
        </p:nvSpPr>
        <p:spPr/>
        <p:txBody>
          <a:bodyPr/>
          <a:lstStyle/>
          <a:p>
            <a:r>
              <a:rPr lang="en-US" altLang="en-US"/>
              <a:t>Week One: Chapter Two</a:t>
            </a:r>
          </a:p>
        </p:txBody>
      </p:sp>
      <p:sp>
        <p:nvSpPr>
          <p:cNvPr id="76803" name="Rectangle 3">
            <a:extLst>
              <a:ext uri="{FF2B5EF4-FFF2-40B4-BE49-F238E27FC236}">
                <a16:creationId xmlns:a16="http://schemas.microsoft.com/office/drawing/2014/main" id="{2B2029D2-5F8E-4A87-8206-BA7A9C827B99}"/>
              </a:ext>
            </a:extLst>
          </p:cNvPr>
          <p:cNvSpPr>
            <a:spLocks noGrp="1" noChangeArrowheads="1"/>
          </p:cNvSpPr>
          <p:nvPr>
            <p:ph type="body" idx="1"/>
          </p:nvPr>
        </p:nvSpPr>
        <p:spPr/>
        <p:txBody>
          <a:bodyPr/>
          <a:lstStyle/>
          <a:p>
            <a:r>
              <a:rPr lang="en-US" altLang="en-US" dirty="0">
                <a:solidFill>
                  <a:srgbClr val="00B050"/>
                </a:solidFill>
              </a:rPr>
              <a:t>Estimating Durations</a:t>
            </a:r>
          </a:p>
          <a:p>
            <a:pPr marL="742950" marR="0" lvl="1" indent="-285750" algn="l" defTabSz="914400" rtl="0" eaLnBrk="0" fontAlgn="base" latinLnBrk="0" hangingPunct="0">
              <a:lnSpc>
                <a:spcPct val="90000"/>
              </a:lnSpc>
              <a:spcBef>
                <a:spcPct val="20000"/>
              </a:spcBef>
              <a:spcAft>
                <a:spcPct val="0"/>
              </a:spcAft>
              <a:buClr>
                <a:srgbClr val="000066"/>
              </a:buClr>
              <a:buSzPct val="75000"/>
              <a:buFont typeface="Wingdings" panose="05000000000000000000" pitchFamily="2" charset="2"/>
              <a:buChar char="n"/>
              <a:tabLst/>
              <a:defRPr/>
            </a:pPr>
            <a:r>
              <a:rPr kumimoji="1" lang="en-US" altLang="en-US" sz="2400" b="0" i="0" u="none" strike="noStrike" kern="0" cap="none" spc="0" normalizeH="0" baseline="0" noProof="0" dirty="0">
                <a:ln>
                  <a:noFill/>
                </a:ln>
                <a:solidFill>
                  <a:srgbClr val="080808"/>
                </a:solidFill>
                <a:effectLst/>
                <a:uLnTx/>
                <a:uFillTx/>
                <a:latin typeface="Tahoma"/>
              </a:rPr>
              <a:t>Default</a:t>
            </a:r>
          </a:p>
          <a:p>
            <a:pPr marL="742950" marR="0" lvl="1" indent="-285750" algn="l" defTabSz="914400" rtl="0" eaLnBrk="0" fontAlgn="base" latinLnBrk="0" hangingPunct="0">
              <a:lnSpc>
                <a:spcPct val="90000"/>
              </a:lnSpc>
              <a:spcBef>
                <a:spcPct val="20000"/>
              </a:spcBef>
              <a:spcAft>
                <a:spcPct val="0"/>
              </a:spcAft>
              <a:buClr>
                <a:srgbClr val="000066"/>
              </a:buClr>
              <a:buSzPct val="75000"/>
              <a:buFont typeface="Wingdings" panose="05000000000000000000" pitchFamily="2" charset="2"/>
              <a:buChar char="n"/>
              <a:tabLst/>
              <a:defRPr/>
            </a:pPr>
            <a:r>
              <a:rPr lang="en-US" altLang="en-US" sz="2400" dirty="0">
                <a:solidFill>
                  <a:srgbClr val="080808"/>
                </a:solidFill>
                <a:latin typeface="Tahoma"/>
              </a:rPr>
              <a:t>Poll</a:t>
            </a:r>
          </a:p>
          <a:p>
            <a:pPr marL="742950" marR="0" lvl="1" indent="-285750" algn="l" defTabSz="914400" rtl="0" eaLnBrk="0" fontAlgn="base" latinLnBrk="0" hangingPunct="0">
              <a:lnSpc>
                <a:spcPct val="90000"/>
              </a:lnSpc>
              <a:spcBef>
                <a:spcPct val="20000"/>
              </a:spcBef>
              <a:spcAft>
                <a:spcPct val="0"/>
              </a:spcAft>
              <a:buClr>
                <a:srgbClr val="000066"/>
              </a:buClr>
              <a:buSzPct val="75000"/>
              <a:buFont typeface="Wingdings" panose="05000000000000000000" pitchFamily="2" charset="2"/>
              <a:buChar char="n"/>
              <a:tabLst/>
              <a:defRPr/>
            </a:pPr>
            <a:r>
              <a:rPr kumimoji="1" lang="en-US" altLang="en-US" sz="2400" b="0" i="0" u="none" strike="noStrike" kern="0" cap="none" spc="0" normalizeH="0" baseline="0" noProof="0" dirty="0">
                <a:ln>
                  <a:noFill/>
                </a:ln>
                <a:solidFill>
                  <a:srgbClr val="080808"/>
                </a:solidFill>
                <a:effectLst/>
                <a:uLnTx/>
                <a:uFillTx/>
                <a:latin typeface="Tahoma"/>
              </a:rPr>
              <a:t>Past History</a:t>
            </a:r>
          </a:p>
          <a:p>
            <a:pPr marL="742950" marR="0" lvl="1" indent="-285750" algn="l" defTabSz="914400" rtl="0" eaLnBrk="0" fontAlgn="base" latinLnBrk="0" hangingPunct="0">
              <a:lnSpc>
                <a:spcPct val="90000"/>
              </a:lnSpc>
              <a:spcBef>
                <a:spcPct val="20000"/>
              </a:spcBef>
              <a:spcAft>
                <a:spcPct val="0"/>
              </a:spcAft>
              <a:buClr>
                <a:srgbClr val="000066"/>
              </a:buClr>
              <a:buSzPct val="75000"/>
              <a:buFont typeface="Wingdings" panose="05000000000000000000" pitchFamily="2" charset="2"/>
              <a:buChar char="n"/>
              <a:tabLst/>
              <a:defRPr/>
            </a:pPr>
            <a:r>
              <a:rPr lang="en-US" altLang="en-US" sz="2400" dirty="0">
                <a:solidFill>
                  <a:srgbClr val="080808"/>
                </a:solidFill>
                <a:latin typeface="Tahoma"/>
              </a:rPr>
              <a:t>Guess?</a:t>
            </a:r>
          </a:p>
          <a:p>
            <a:pPr marL="742950" marR="0" lvl="1" indent="-285750" algn="l" defTabSz="914400" rtl="0" eaLnBrk="0" fontAlgn="base" latinLnBrk="0" hangingPunct="0">
              <a:lnSpc>
                <a:spcPct val="90000"/>
              </a:lnSpc>
              <a:spcBef>
                <a:spcPct val="20000"/>
              </a:spcBef>
              <a:spcAft>
                <a:spcPct val="0"/>
              </a:spcAft>
              <a:buClr>
                <a:srgbClr val="000066"/>
              </a:buClr>
              <a:buSzPct val="75000"/>
              <a:buFont typeface="Wingdings" panose="05000000000000000000" pitchFamily="2" charset="2"/>
              <a:buChar char="n"/>
              <a:tabLst/>
              <a:defRPr/>
            </a:pPr>
            <a:r>
              <a:rPr kumimoji="1" lang="en-US" altLang="en-US" sz="2400" b="0" i="0" u="none" strike="noStrike" kern="0" cap="none" spc="0" normalizeH="0" baseline="0" noProof="0" dirty="0">
                <a:ln>
                  <a:noFill/>
                </a:ln>
                <a:solidFill>
                  <a:srgbClr val="080808"/>
                </a:solidFill>
                <a:effectLst/>
                <a:uLnTx/>
                <a:uFillTx/>
                <a:latin typeface="Tahoma"/>
              </a:rPr>
              <a:t>Worst-case</a:t>
            </a:r>
          </a:p>
          <a:p>
            <a:pPr marL="742950" marR="0" lvl="1" indent="-285750" algn="l" defTabSz="914400" rtl="0" eaLnBrk="0" fontAlgn="base" latinLnBrk="0" hangingPunct="0">
              <a:lnSpc>
                <a:spcPct val="90000"/>
              </a:lnSpc>
              <a:spcBef>
                <a:spcPct val="20000"/>
              </a:spcBef>
              <a:spcAft>
                <a:spcPct val="0"/>
              </a:spcAft>
              <a:buClr>
                <a:srgbClr val="000066"/>
              </a:buClr>
              <a:buSzPct val="75000"/>
              <a:buFont typeface="Wingdings" panose="05000000000000000000" pitchFamily="2" charset="2"/>
              <a:buChar char="n"/>
              <a:tabLst/>
              <a:defRPr/>
            </a:pPr>
            <a:r>
              <a:rPr lang="en-US" altLang="en-US" sz="2400" dirty="0">
                <a:solidFill>
                  <a:srgbClr val="080808"/>
                </a:solidFill>
                <a:latin typeface="Tahoma"/>
              </a:rPr>
              <a:t>Best-case</a:t>
            </a:r>
          </a:p>
          <a:p>
            <a:pPr marL="742950" marR="0" lvl="1" indent="-285750" algn="l" defTabSz="914400" rtl="0" eaLnBrk="0" fontAlgn="base" latinLnBrk="0" hangingPunct="0">
              <a:lnSpc>
                <a:spcPct val="90000"/>
              </a:lnSpc>
              <a:spcBef>
                <a:spcPct val="20000"/>
              </a:spcBef>
              <a:spcAft>
                <a:spcPct val="0"/>
              </a:spcAft>
              <a:buClr>
                <a:srgbClr val="000066"/>
              </a:buClr>
              <a:buSzPct val="75000"/>
              <a:buFont typeface="Wingdings" panose="05000000000000000000" pitchFamily="2" charset="2"/>
              <a:buChar char="n"/>
              <a:tabLst/>
              <a:defRPr/>
            </a:pPr>
            <a:r>
              <a:rPr kumimoji="1" lang="en-US" altLang="en-US" sz="2400" b="0" i="0" u="none" strike="noStrike" kern="0" cap="none" spc="0" normalizeH="0" baseline="0" noProof="0" dirty="0">
                <a:ln>
                  <a:noFill/>
                </a:ln>
                <a:solidFill>
                  <a:srgbClr val="080808"/>
                </a:solidFill>
                <a:effectLst/>
                <a:uLnTx/>
                <a:uFillTx/>
                <a:latin typeface="Tahoma"/>
              </a:rPr>
              <a:t>Acceptable risk</a:t>
            </a:r>
          </a:p>
          <a:p>
            <a:pPr marL="742950" marR="0" lvl="1" indent="-285750" algn="l" defTabSz="914400" rtl="0" eaLnBrk="0" fontAlgn="base" latinLnBrk="0" hangingPunct="0">
              <a:lnSpc>
                <a:spcPct val="90000"/>
              </a:lnSpc>
              <a:spcBef>
                <a:spcPct val="20000"/>
              </a:spcBef>
              <a:spcAft>
                <a:spcPct val="0"/>
              </a:spcAft>
              <a:buClr>
                <a:srgbClr val="000066"/>
              </a:buClr>
              <a:buSzPct val="75000"/>
              <a:buFont typeface="Wingdings" panose="05000000000000000000" pitchFamily="2" charset="2"/>
              <a:buChar char="n"/>
              <a:tabLst/>
              <a:defRPr/>
            </a:pPr>
            <a:r>
              <a:rPr lang="en-US" altLang="en-US" sz="2400" dirty="0">
                <a:solidFill>
                  <a:srgbClr val="080808"/>
                </a:solidFill>
                <a:latin typeface="Tahoma"/>
              </a:rPr>
              <a:t>Dependency-based</a:t>
            </a:r>
          </a:p>
          <a:p>
            <a:pPr marL="742950" marR="0" lvl="1" indent="-285750" algn="l" defTabSz="914400" rtl="0" eaLnBrk="0" fontAlgn="base" latinLnBrk="0" hangingPunct="0">
              <a:lnSpc>
                <a:spcPct val="90000"/>
              </a:lnSpc>
              <a:spcBef>
                <a:spcPct val="20000"/>
              </a:spcBef>
              <a:spcAft>
                <a:spcPct val="0"/>
              </a:spcAft>
              <a:buClr>
                <a:srgbClr val="000066"/>
              </a:buClr>
              <a:buSzPct val="75000"/>
              <a:buFont typeface="Wingdings" panose="05000000000000000000" pitchFamily="2" charset="2"/>
              <a:buChar char="n"/>
              <a:tabLst/>
              <a:defRPr/>
            </a:pPr>
            <a:r>
              <a:rPr kumimoji="1" lang="en-US" altLang="en-US" sz="2400" b="0" i="0" u="none" strike="noStrike" kern="0" cap="none" spc="0" normalizeH="0" baseline="0" noProof="0" dirty="0">
                <a:ln>
                  <a:noFill/>
                </a:ln>
                <a:solidFill>
                  <a:srgbClr val="080808"/>
                </a:solidFill>
                <a:effectLst/>
                <a:uLnTx/>
                <a:uFillTx/>
                <a:latin typeface="Tahoma"/>
              </a:rPr>
              <a:t>…</a:t>
            </a:r>
          </a:p>
          <a:p>
            <a:endParaRPr lang="en-US" altLang="en-US" dirty="0"/>
          </a:p>
        </p:txBody>
      </p:sp>
      <p:sp>
        <p:nvSpPr>
          <p:cNvPr id="2" name="Star: 5 Points 1">
            <a:extLst>
              <a:ext uri="{FF2B5EF4-FFF2-40B4-BE49-F238E27FC236}">
                <a16:creationId xmlns:a16="http://schemas.microsoft.com/office/drawing/2014/main" id="{182C4019-D668-2DB8-EE12-776F6E0A56E2}"/>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8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8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80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80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80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80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80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680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680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6A18D495-EE07-4AE1-A304-D0EE7A309EDF}"/>
              </a:ext>
            </a:extLst>
          </p:cNvPr>
          <p:cNvSpPr>
            <a:spLocks noGrp="1" noChangeArrowheads="1"/>
          </p:cNvSpPr>
          <p:nvPr>
            <p:ph type="title"/>
          </p:nvPr>
        </p:nvSpPr>
        <p:spPr/>
        <p:txBody>
          <a:bodyPr/>
          <a:lstStyle/>
          <a:p>
            <a:r>
              <a:rPr lang="en-US" altLang="en-US"/>
              <a:t>Week One: Chapter Two</a:t>
            </a:r>
          </a:p>
        </p:txBody>
      </p:sp>
      <p:sp>
        <p:nvSpPr>
          <p:cNvPr id="77827" name="Rectangle 3">
            <a:extLst>
              <a:ext uri="{FF2B5EF4-FFF2-40B4-BE49-F238E27FC236}">
                <a16:creationId xmlns:a16="http://schemas.microsoft.com/office/drawing/2014/main" id="{F9BFDF28-9DB8-4720-887D-30F52F9D3233}"/>
              </a:ext>
            </a:extLst>
          </p:cNvPr>
          <p:cNvSpPr>
            <a:spLocks noGrp="1" noChangeArrowheads="1"/>
          </p:cNvSpPr>
          <p:nvPr>
            <p:ph type="body" idx="1"/>
          </p:nvPr>
        </p:nvSpPr>
        <p:spPr/>
        <p:txBody>
          <a:bodyPr/>
          <a:lstStyle/>
          <a:p>
            <a:pPr>
              <a:lnSpc>
                <a:spcPct val="90000"/>
              </a:lnSpc>
            </a:pPr>
            <a:r>
              <a:rPr lang="en-US" altLang="en-US" sz="2800" dirty="0"/>
              <a:t>What if I already have a lot of tasks entered into another application, like Excel?</a:t>
            </a:r>
          </a:p>
          <a:p>
            <a:pPr lvl="1">
              <a:lnSpc>
                <a:spcPct val="90000"/>
              </a:lnSpc>
            </a:pPr>
            <a:r>
              <a:rPr lang="en-US" altLang="en-US" sz="2400" dirty="0"/>
              <a:t>From Microsoft Office Project Help:</a:t>
            </a:r>
          </a:p>
          <a:p>
            <a:pPr lvl="2">
              <a:lnSpc>
                <a:spcPct val="90000"/>
              </a:lnSpc>
            </a:pPr>
            <a:r>
              <a:rPr lang="en-US" altLang="en-US" sz="2000" dirty="0"/>
              <a:t>Click </a:t>
            </a:r>
            <a:r>
              <a:rPr lang="en-US" altLang="en-US" sz="2000" b="1" dirty="0"/>
              <a:t>Open</a:t>
            </a:r>
            <a:r>
              <a:rPr lang="en-US" altLang="en-US" sz="2000" dirty="0"/>
              <a:t>. </a:t>
            </a:r>
          </a:p>
          <a:p>
            <a:pPr lvl="2">
              <a:lnSpc>
                <a:spcPct val="90000"/>
              </a:lnSpc>
            </a:pPr>
            <a:r>
              <a:rPr lang="en-US" altLang="en-US" sz="2000" dirty="0"/>
              <a:t>In the </a:t>
            </a:r>
            <a:r>
              <a:rPr lang="en-US" altLang="en-US" sz="2000" b="1" dirty="0"/>
              <a:t>Files of type</a:t>
            </a:r>
            <a:r>
              <a:rPr lang="en-US" altLang="en-US" sz="2000" dirty="0"/>
              <a:t> box, click the file type you want to import data from. </a:t>
            </a:r>
          </a:p>
          <a:p>
            <a:pPr lvl="2">
              <a:lnSpc>
                <a:spcPct val="90000"/>
              </a:lnSpc>
            </a:pPr>
            <a:r>
              <a:rPr lang="en-US" altLang="en-US" sz="2000" dirty="0"/>
              <a:t>To import data from a SQL Server or Oracle Server format, click </a:t>
            </a:r>
            <a:r>
              <a:rPr lang="en-US" altLang="en-US" sz="2000" b="1" dirty="0"/>
              <a:t>ODBC</a:t>
            </a:r>
            <a:r>
              <a:rPr lang="en-US" altLang="en-US" sz="2000" dirty="0"/>
              <a:t> to connect to your data source, and then continue with step 5.</a:t>
            </a:r>
          </a:p>
          <a:p>
            <a:pPr lvl="2">
              <a:lnSpc>
                <a:spcPct val="90000"/>
              </a:lnSpc>
            </a:pPr>
            <a:r>
              <a:rPr lang="en-US" altLang="en-US" sz="2000" dirty="0"/>
              <a:t>In the </a:t>
            </a:r>
            <a:r>
              <a:rPr lang="en-US" altLang="en-US" sz="2000" b="1" dirty="0"/>
              <a:t>Look in</a:t>
            </a:r>
            <a:r>
              <a:rPr lang="en-US" altLang="en-US" sz="2000" dirty="0"/>
              <a:t> box, locate the folder that contains the file you want to import, and then select the file in the file list. </a:t>
            </a:r>
          </a:p>
          <a:p>
            <a:pPr lvl="2">
              <a:lnSpc>
                <a:spcPct val="90000"/>
              </a:lnSpc>
            </a:pPr>
            <a:r>
              <a:rPr lang="en-US" altLang="en-US" sz="2000" dirty="0"/>
              <a:t>If needed, you can search for the file. </a:t>
            </a:r>
          </a:p>
          <a:p>
            <a:pPr lvl="2">
              <a:lnSpc>
                <a:spcPct val="90000"/>
              </a:lnSpc>
            </a:pPr>
            <a:r>
              <a:rPr lang="en-US" altLang="en-US" sz="2000" dirty="0"/>
              <a:t>Click </a:t>
            </a:r>
            <a:r>
              <a:rPr lang="en-US" altLang="en-US" sz="2000" b="1" dirty="0"/>
              <a:t>Open</a:t>
            </a:r>
            <a:r>
              <a:rPr lang="en-US" altLang="en-US" sz="2000" dirty="0"/>
              <a:t>. </a:t>
            </a:r>
          </a:p>
          <a:p>
            <a:pPr lvl="2">
              <a:lnSpc>
                <a:spcPct val="90000"/>
              </a:lnSpc>
            </a:pPr>
            <a:r>
              <a:rPr lang="en-US" altLang="en-US" sz="2000" dirty="0"/>
              <a:t>Follow the instructions in the Import Wizard to import the data you want into the proper Microsoft Office Project 2003 fields.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E22246A7-B1FB-4736-80C9-BC1E31CD7ED1}"/>
              </a:ext>
            </a:extLst>
          </p:cNvPr>
          <p:cNvSpPr>
            <a:spLocks noGrp="1" noChangeArrowheads="1"/>
          </p:cNvSpPr>
          <p:nvPr>
            <p:ph type="title"/>
          </p:nvPr>
        </p:nvSpPr>
        <p:spPr/>
        <p:txBody>
          <a:bodyPr/>
          <a:lstStyle/>
          <a:p>
            <a:r>
              <a:rPr lang="en-US" altLang="en-US"/>
              <a:t>Week One: Chapter Two</a:t>
            </a:r>
          </a:p>
        </p:txBody>
      </p:sp>
      <p:sp>
        <p:nvSpPr>
          <p:cNvPr id="78851" name="Rectangle 3">
            <a:extLst>
              <a:ext uri="{FF2B5EF4-FFF2-40B4-BE49-F238E27FC236}">
                <a16:creationId xmlns:a16="http://schemas.microsoft.com/office/drawing/2014/main" id="{253C7894-0DE0-4FDE-9EA4-758BD00E7EA5}"/>
              </a:ext>
            </a:extLst>
          </p:cNvPr>
          <p:cNvSpPr>
            <a:spLocks noGrp="1" noChangeArrowheads="1"/>
          </p:cNvSpPr>
          <p:nvPr>
            <p:ph type="body" idx="1"/>
          </p:nvPr>
        </p:nvSpPr>
        <p:spPr/>
        <p:txBody>
          <a:bodyPr/>
          <a:lstStyle/>
          <a:p>
            <a:r>
              <a:rPr lang="en-US" altLang="en-US"/>
              <a:t>Now, the Wizard is most straightforward if you have a heading in your Excel file for your tasks, named “Name”.  </a:t>
            </a:r>
          </a:p>
          <a:p>
            <a:r>
              <a:rPr lang="en-US" altLang="en-US"/>
              <a:t>Also, chapter 12 of our book does a good job of explaining how to do this.  </a:t>
            </a:r>
          </a:p>
          <a:p>
            <a:r>
              <a:rPr lang="en-US" altLang="en-US"/>
              <a:t>Here’s an example. I made a simple Excel spreadsheet, like so (and I’ve zoomed in on it):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B6A1B565-3D75-4E3D-9161-6E33401667BA}"/>
              </a:ext>
            </a:extLst>
          </p:cNvPr>
          <p:cNvSpPr>
            <a:spLocks noGrp="1" noChangeArrowheads="1"/>
          </p:cNvSpPr>
          <p:nvPr>
            <p:ph type="title"/>
          </p:nvPr>
        </p:nvSpPr>
        <p:spPr/>
        <p:txBody>
          <a:bodyPr/>
          <a:lstStyle/>
          <a:p>
            <a:r>
              <a:rPr lang="en-US" altLang="en-US"/>
              <a:t>Week One: Chapter Two</a:t>
            </a:r>
          </a:p>
        </p:txBody>
      </p:sp>
      <p:pic>
        <p:nvPicPr>
          <p:cNvPr id="79875" name="Picture 4">
            <a:extLst>
              <a:ext uri="{FF2B5EF4-FFF2-40B4-BE49-F238E27FC236}">
                <a16:creationId xmlns:a16="http://schemas.microsoft.com/office/drawing/2014/main" id="{724DA938-3D88-4117-A1DA-1BA8F8292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47800"/>
            <a:ext cx="5857875"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61091469-EF59-427E-B8B1-29660BF114C4}"/>
              </a:ext>
            </a:extLst>
          </p:cNvPr>
          <p:cNvSpPr>
            <a:spLocks noGrp="1" noChangeArrowheads="1"/>
          </p:cNvSpPr>
          <p:nvPr>
            <p:ph type="title"/>
          </p:nvPr>
        </p:nvSpPr>
        <p:spPr/>
        <p:txBody>
          <a:bodyPr/>
          <a:lstStyle/>
          <a:p>
            <a:r>
              <a:rPr lang="en-US" altLang="en-US"/>
              <a:t>Week One: Chapter Two</a:t>
            </a:r>
          </a:p>
        </p:txBody>
      </p:sp>
      <p:sp>
        <p:nvSpPr>
          <p:cNvPr id="80899" name="Rectangle 3">
            <a:extLst>
              <a:ext uri="{FF2B5EF4-FFF2-40B4-BE49-F238E27FC236}">
                <a16:creationId xmlns:a16="http://schemas.microsoft.com/office/drawing/2014/main" id="{B43D4342-3771-4AD6-A3B9-77630528DEE9}"/>
              </a:ext>
            </a:extLst>
          </p:cNvPr>
          <p:cNvSpPr>
            <a:spLocks noGrp="1" noChangeArrowheads="1"/>
          </p:cNvSpPr>
          <p:nvPr>
            <p:ph type="body" idx="1"/>
          </p:nvPr>
        </p:nvSpPr>
        <p:spPr/>
        <p:txBody>
          <a:bodyPr/>
          <a:lstStyle/>
          <a:p>
            <a:r>
              <a:rPr lang="en-US" altLang="en-US"/>
              <a:t>Now, in Project, with a project file open already, click on the </a:t>
            </a:r>
            <a:r>
              <a:rPr lang="en-US" altLang="en-US">
                <a:solidFill>
                  <a:schemeClr val="hlink"/>
                </a:solidFill>
              </a:rPr>
              <a:t>File</a:t>
            </a:r>
            <a:r>
              <a:rPr lang="en-US" altLang="en-US"/>
              <a:t> menu, and then click </a:t>
            </a:r>
            <a:r>
              <a:rPr lang="en-US" altLang="en-US">
                <a:solidFill>
                  <a:schemeClr val="hlink"/>
                </a:solidFill>
              </a:rPr>
              <a:t>Open</a:t>
            </a:r>
            <a:r>
              <a:rPr lang="en-US" altLang="en-US"/>
              <a:t>.</a:t>
            </a:r>
          </a:p>
          <a:p>
            <a:pPr lvl="1"/>
            <a:r>
              <a:rPr lang="en-US" altLang="en-US"/>
              <a:t>You’d think we’d be looking for an “import” choice, but no.</a:t>
            </a:r>
          </a:p>
          <a:p>
            <a:r>
              <a:rPr lang="en-US" altLang="en-US"/>
              <a:t>In the </a:t>
            </a:r>
            <a:r>
              <a:rPr lang="en-US" altLang="en-US">
                <a:solidFill>
                  <a:schemeClr val="hlink"/>
                </a:solidFill>
              </a:rPr>
              <a:t>Files of Type</a:t>
            </a:r>
            <a:r>
              <a:rPr lang="en-US" altLang="en-US"/>
              <a:t> drop-down menu, choose </a:t>
            </a:r>
            <a:r>
              <a:rPr lang="en-US" altLang="en-US">
                <a:solidFill>
                  <a:schemeClr val="hlink"/>
                </a:solidFill>
              </a:rPr>
              <a:t>Microsoft Excel Workbooks (.xls)</a:t>
            </a:r>
            <a:endParaRPr lang="en-US" altLang="en-US"/>
          </a:p>
          <a:p>
            <a:r>
              <a:rPr lang="en-US" altLang="en-US"/>
              <a:t>Browse to the Microsoft Excel file, select it, and click </a:t>
            </a:r>
            <a:r>
              <a:rPr lang="en-US" altLang="en-US">
                <a:solidFill>
                  <a:schemeClr val="hlink"/>
                </a:solidFill>
              </a:rPr>
              <a:t>Open</a:t>
            </a:r>
            <a:r>
              <a:rPr lang="en-US" altLang="en-US"/>
              <a:t>. </a:t>
            </a:r>
          </a:p>
          <a:p>
            <a:endParaRPr lang="en-US" altLang="en-US">
              <a:solidFill>
                <a:schemeClr val="hlink"/>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553396D2-8EA1-4EDF-89D1-5D3B3198C024}"/>
              </a:ext>
            </a:extLst>
          </p:cNvPr>
          <p:cNvSpPr>
            <a:spLocks noGrp="1" noChangeArrowheads="1"/>
          </p:cNvSpPr>
          <p:nvPr>
            <p:ph type="title"/>
          </p:nvPr>
        </p:nvSpPr>
        <p:spPr/>
        <p:txBody>
          <a:bodyPr/>
          <a:lstStyle/>
          <a:p>
            <a:r>
              <a:rPr lang="en-US" altLang="en-US"/>
              <a:t>Week One: Chapter Two</a:t>
            </a:r>
          </a:p>
        </p:txBody>
      </p:sp>
      <p:sp>
        <p:nvSpPr>
          <p:cNvPr id="81923" name="Rectangle 3">
            <a:extLst>
              <a:ext uri="{FF2B5EF4-FFF2-40B4-BE49-F238E27FC236}">
                <a16:creationId xmlns:a16="http://schemas.microsoft.com/office/drawing/2014/main" id="{5E9E88C8-59B5-4EB8-9CAD-F95012647224}"/>
              </a:ext>
            </a:extLst>
          </p:cNvPr>
          <p:cNvSpPr>
            <a:spLocks noGrp="1" noChangeArrowheads="1"/>
          </p:cNvSpPr>
          <p:nvPr>
            <p:ph type="body" idx="1"/>
          </p:nvPr>
        </p:nvSpPr>
        <p:spPr/>
        <p:txBody>
          <a:bodyPr/>
          <a:lstStyle/>
          <a:p>
            <a:r>
              <a:rPr lang="en-US" altLang="en-US"/>
              <a:t>The Project Import Wizard will appear:</a:t>
            </a:r>
          </a:p>
        </p:txBody>
      </p:sp>
      <p:pic>
        <p:nvPicPr>
          <p:cNvPr id="81924" name="Picture 4">
            <a:extLst>
              <a:ext uri="{FF2B5EF4-FFF2-40B4-BE49-F238E27FC236}">
                <a16:creationId xmlns:a16="http://schemas.microsoft.com/office/drawing/2014/main" id="{A88148C6-63D6-4116-9456-A7FB04E21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05000"/>
            <a:ext cx="534352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tar: 5 Points 1">
            <a:extLst>
              <a:ext uri="{FF2B5EF4-FFF2-40B4-BE49-F238E27FC236}">
                <a16:creationId xmlns:a16="http://schemas.microsoft.com/office/drawing/2014/main" id="{6A1192BC-7E51-16E0-F39C-5BCE867702E1}"/>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0AB38406-4B02-4393-9B71-B6753C613086}"/>
              </a:ext>
            </a:extLst>
          </p:cNvPr>
          <p:cNvSpPr>
            <a:spLocks noGrp="1" noChangeArrowheads="1"/>
          </p:cNvSpPr>
          <p:nvPr>
            <p:ph type="title"/>
          </p:nvPr>
        </p:nvSpPr>
        <p:spPr/>
        <p:txBody>
          <a:bodyPr/>
          <a:lstStyle/>
          <a:p>
            <a:r>
              <a:rPr lang="en-US" altLang="en-US"/>
              <a:t>Week One: Chapter Two</a:t>
            </a:r>
          </a:p>
        </p:txBody>
      </p:sp>
      <p:sp>
        <p:nvSpPr>
          <p:cNvPr id="82947" name="Rectangle 3">
            <a:extLst>
              <a:ext uri="{FF2B5EF4-FFF2-40B4-BE49-F238E27FC236}">
                <a16:creationId xmlns:a16="http://schemas.microsoft.com/office/drawing/2014/main" id="{EC24F8A9-8893-46AB-B54D-C5E5FEDDB93C}"/>
              </a:ext>
            </a:extLst>
          </p:cNvPr>
          <p:cNvSpPr>
            <a:spLocks noGrp="1" noChangeArrowheads="1"/>
          </p:cNvSpPr>
          <p:nvPr>
            <p:ph type="body" idx="1"/>
          </p:nvPr>
        </p:nvSpPr>
        <p:spPr>
          <a:xfrm>
            <a:off x="381000" y="1295400"/>
            <a:ext cx="3048000" cy="5257800"/>
          </a:xfrm>
        </p:spPr>
        <p:txBody>
          <a:bodyPr/>
          <a:lstStyle/>
          <a:p>
            <a:r>
              <a:rPr lang="en-US" altLang="en-US"/>
              <a:t>Click </a:t>
            </a:r>
            <a:r>
              <a:rPr lang="en-US" altLang="en-US">
                <a:solidFill>
                  <a:schemeClr val="hlink"/>
                </a:solidFill>
              </a:rPr>
              <a:t>Next</a:t>
            </a:r>
            <a:r>
              <a:rPr lang="en-US" altLang="en-US"/>
              <a:t>.</a:t>
            </a:r>
          </a:p>
          <a:p>
            <a:r>
              <a:rPr lang="en-US" altLang="en-US"/>
              <a:t>It’ll ask you if you want to create a new map or use an existing map. Choose </a:t>
            </a:r>
            <a:r>
              <a:rPr lang="en-US" altLang="en-US">
                <a:solidFill>
                  <a:schemeClr val="hlink"/>
                </a:solidFill>
              </a:rPr>
              <a:t>New Map</a:t>
            </a:r>
            <a:r>
              <a:rPr lang="en-US" altLang="en-US"/>
              <a:t>, and click </a:t>
            </a:r>
            <a:r>
              <a:rPr lang="en-US" altLang="en-US">
                <a:solidFill>
                  <a:schemeClr val="hlink"/>
                </a:solidFill>
              </a:rPr>
              <a:t>Next</a:t>
            </a:r>
            <a:r>
              <a:rPr lang="en-US" altLang="en-US"/>
              <a:t>. </a:t>
            </a:r>
          </a:p>
        </p:txBody>
      </p:sp>
      <p:pic>
        <p:nvPicPr>
          <p:cNvPr id="82948" name="Picture 5">
            <a:extLst>
              <a:ext uri="{FF2B5EF4-FFF2-40B4-BE49-F238E27FC236}">
                <a16:creationId xmlns:a16="http://schemas.microsoft.com/office/drawing/2014/main" id="{842B3412-F61A-4B96-A8F1-26B75287E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524000"/>
            <a:ext cx="534352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9" name="Rectangle 6">
            <a:extLst>
              <a:ext uri="{FF2B5EF4-FFF2-40B4-BE49-F238E27FC236}">
                <a16:creationId xmlns:a16="http://schemas.microsoft.com/office/drawing/2014/main" id="{C5953B90-3716-4320-A4E6-0A49BD3E9D97}"/>
              </a:ext>
            </a:extLst>
          </p:cNvPr>
          <p:cNvSpPr>
            <a:spLocks noChangeArrowheads="1"/>
          </p:cNvSpPr>
          <p:nvPr/>
        </p:nvSpPr>
        <p:spPr bwMode="auto">
          <a:xfrm>
            <a:off x="5181600" y="4038600"/>
            <a:ext cx="990600" cy="304800"/>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endParaRPr lang="en-US"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309AD656-EF1A-4546-BA7A-AECE2F27313B}"/>
              </a:ext>
            </a:extLst>
          </p:cNvPr>
          <p:cNvSpPr>
            <a:spLocks noGrp="1" noChangeArrowheads="1"/>
          </p:cNvSpPr>
          <p:nvPr>
            <p:ph type="title"/>
          </p:nvPr>
        </p:nvSpPr>
        <p:spPr/>
        <p:txBody>
          <a:bodyPr/>
          <a:lstStyle/>
          <a:p>
            <a:r>
              <a:rPr lang="en-US" altLang="en-US"/>
              <a:t>Week One: Chapter Two</a:t>
            </a:r>
          </a:p>
        </p:txBody>
      </p:sp>
      <p:sp>
        <p:nvSpPr>
          <p:cNvPr id="83971" name="Rectangle 3">
            <a:extLst>
              <a:ext uri="{FF2B5EF4-FFF2-40B4-BE49-F238E27FC236}">
                <a16:creationId xmlns:a16="http://schemas.microsoft.com/office/drawing/2014/main" id="{73ECCCD2-56EC-40F0-9867-D0D8940B47B5}"/>
              </a:ext>
            </a:extLst>
          </p:cNvPr>
          <p:cNvSpPr>
            <a:spLocks noGrp="1" noChangeArrowheads="1"/>
          </p:cNvSpPr>
          <p:nvPr>
            <p:ph type="body" idx="1"/>
          </p:nvPr>
        </p:nvSpPr>
        <p:spPr/>
        <p:txBody>
          <a:bodyPr/>
          <a:lstStyle/>
          <a:p>
            <a:r>
              <a:rPr lang="en-US" altLang="en-US"/>
              <a:t>It’ll ask you “How do you want to import this file?” The choices are:</a:t>
            </a:r>
          </a:p>
          <a:p>
            <a:pPr lvl="1"/>
            <a:r>
              <a:rPr lang="en-US" altLang="en-US"/>
              <a:t>As a new project</a:t>
            </a:r>
          </a:p>
          <a:p>
            <a:pPr lvl="1"/>
            <a:r>
              <a:rPr lang="en-US" altLang="en-US"/>
              <a:t>Append data to the active project</a:t>
            </a:r>
          </a:p>
          <a:p>
            <a:pPr lvl="1"/>
            <a:r>
              <a:rPr lang="en-US" altLang="en-US"/>
              <a:t>Merge the data into the active project</a:t>
            </a:r>
          </a:p>
          <a:p>
            <a:r>
              <a:rPr lang="en-US" altLang="en-US"/>
              <a:t>Try appending.</a:t>
            </a:r>
          </a:p>
        </p:txBody>
      </p:sp>
      <p:sp>
        <p:nvSpPr>
          <p:cNvPr id="2" name="Star: 5 Points 1">
            <a:extLst>
              <a:ext uri="{FF2B5EF4-FFF2-40B4-BE49-F238E27FC236}">
                <a16:creationId xmlns:a16="http://schemas.microsoft.com/office/drawing/2014/main" id="{A7EF2877-D10B-A9DB-F8F0-1164AB11F58E}"/>
              </a:ext>
            </a:extLst>
          </p:cNvPr>
          <p:cNvSpPr/>
          <p:nvPr/>
        </p:nvSpPr>
        <p:spPr bwMode="auto">
          <a:xfrm>
            <a:off x="8686800" y="0"/>
            <a:ext cx="457200" cy="457200"/>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8C16454-83EF-41A0-B37E-E21BD17EB36D}"/>
              </a:ext>
            </a:extLst>
          </p:cNvPr>
          <p:cNvSpPr>
            <a:spLocks noGrp="1" noChangeArrowheads="1"/>
          </p:cNvSpPr>
          <p:nvPr>
            <p:ph type="title"/>
          </p:nvPr>
        </p:nvSpPr>
        <p:spPr/>
        <p:txBody>
          <a:bodyPr/>
          <a:lstStyle/>
          <a:p>
            <a:r>
              <a:rPr lang="en-US" altLang="en-US"/>
              <a:t>Week One: Chapter Two</a:t>
            </a:r>
          </a:p>
        </p:txBody>
      </p:sp>
      <p:sp>
        <p:nvSpPr>
          <p:cNvPr id="84995" name="Rectangle 3">
            <a:extLst>
              <a:ext uri="{FF2B5EF4-FFF2-40B4-BE49-F238E27FC236}">
                <a16:creationId xmlns:a16="http://schemas.microsoft.com/office/drawing/2014/main" id="{5053C084-4330-42CF-B97E-FB4CE61ABC67}"/>
              </a:ext>
            </a:extLst>
          </p:cNvPr>
          <p:cNvSpPr>
            <a:spLocks noGrp="1" noChangeArrowheads="1"/>
          </p:cNvSpPr>
          <p:nvPr>
            <p:ph type="body" idx="1"/>
          </p:nvPr>
        </p:nvSpPr>
        <p:spPr/>
        <p:txBody>
          <a:bodyPr/>
          <a:lstStyle/>
          <a:p>
            <a:r>
              <a:rPr lang="en-US" altLang="en-US"/>
              <a:t>And click </a:t>
            </a:r>
            <a:r>
              <a:rPr lang="en-US" altLang="en-US">
                <a:solidFill>
                  <a:schemeClr val="hlink"/>
                </a:solidFill>
              </a:rPr>
              <a:t>Next</a:t>
            </a:r>
            <a:r>
              <a:rPr lang="en-US" altLang="en-US"/>
              <a:t>.</a:t>
            </a:r>
          </a:p>
        </p:txBody>
      </p:sp>
      <p:pic>
        <p:nvPicPr>
          <p:cNvPr id="84996" name="Picture 5">
            <a:extLst>
              <a:ext uri="{FF2B5EF4-FFF2-40B4-BE49-F238E27FC236}">
                <a16:creationId xmlns:a16="http://schemas.microsoft.com/office/drawing/2014/main" id="{E9699A57-1C41-43D2-8BE8-A17BAD537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371600"/>
            <a:ext cx="534352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7" name="Rectangle 6">
            <a:extLst>
              <a:ext uri="{FF2B5EF4-FFF2-40B4-BE49-F238E27FC236}">
                <a16:creationId xmlns:a16="http://schemas.microsoft.com/office/drawing/2014/main" id="{1683C8BF-D161-444C-B3D6-6DC5FB6C4480}"/>
              </a:ext>
            </a:extLst>
          </p:cNvPr>
          <p:cNvSpPr>
            <a:spLocks noChangeArrowheads="1"/>
          </p:cNvSpPr>
          <p:nvPr/>
        </p:nvSpPr>
        <p:spPr bwMode="auto">
          <a:xfrm>
            <a:off x="5257800" y="2971800"/>
            <a:ext cx="2514600" cy="304800"/>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endParaRPr lang="en-US"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7.7|2.2|1.6|1.9"/>
</p:tagLst>
</file>

<file path=ppt/tags/tag2.xml><?xml version="1.0" encoding="utf-8"?>
<p:tagLst xmlns:a="http://schemas.openxmlformats.org/drawingml/2006/main" xmlns:r="http://schemas.openxmlformats.org/officeDocument/2006/relationships" xmlns:p="http://schemas.openxmlformats.org/presentationml/2006/main">
  <p:tag name="TIMING" val="|7|5.1|2.9|4.3"/>
</p:tagLst>
</file>

<file path=ppt/tags/tag3.xml><?xml version="1.0" encoding="utf-8"?>
<p:tagLst xmlns:a="http://schemas.openxmlformats.org/drawingml/2006/main" xmlns:r="http://schemas.openxmlformats.org/officeDocument/2006/relationships" xmlns:p="http://schemas.openxmlformats.org/presentationml/2006/main">
  <p:tag name="TIMING" val="|2.8|19.1|14.9|1.7|5.1|2.7|38.2"/>
</p:tagLst>
</file>

<file path=ppt/tags/tag4.xml><?xml version="1.0" encoding="utf-8"?>
<p:tagLst xmlns:a="http://schemas.openxmlformats.org/drawingml/2006/main" xmlns:r="http://schemas.openxmlformats.org/officeDocument/2006/relationships" xmlns:p="http://schemas.openxmlformats.org/presentationml/2006/main">
  <p:tag name="TIMING" val="|2.8|19.1|14.9|1.7|5.1|2.7|38.2"/>
</p:tagLst>
</file>

<file path=ppt/theme/theme1.xml><?xml version="1.0" encoding="utf-8"?>
<a:theme xmlns:a="http://schemas.openxmlformats.org/drawingml/2006/main" name="Computer monitor design template">
  <a:themeElements>
    <a:clrScheme name="">
      <a:dk1>
        <a:srgbClr val="080808"/>
      </a:dk1>
      <a:lt1>
        <a:srgbClr val="74C8E6"/>
      </a:lt1>
      <a:dk2>
        <a:srgbClr val="FFFFFF"/>
      </a:dk2>
      <a:lt2>
        <a:srgbClr val="080808"/>
      </a:lt2>
      <a:accent1>
        <a:srgbClr val="68A2B6"/>
      </a:accent1>
      <a:accent2>
        <a:srgbClr val="4192BF"/>
      </a:accent2>
      <a:accent3>
        <a:srgbClr val="BCE0F0"/>
      </a:accent3>
      <a:accent4>
        <a:srgbClr val="060606"/>
      </a:accent4>
      <a:accent5>
        <a:srgbClr val="B9CED7"/>
      </a:accent5>
      <a:accent6>
        <a:srgbClr val="3A84AD"/>
      </a:accent6>
      <a:hlink>
        <a:srgbClr val="3963AF"/>
      </a:hlink>
      <a:folHlink>
        <a:srgbClr val="000066"/>
      </a:folHlink>
    </a:clrScheme>
    <a:fontScheme name="Computer monitor design 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Computer monitor design template 1">
        <a:dk1>
          <a:srgbClr val="080808"/>
        </a:dk1>
        <a:lt1>
          <a:srgbClr val="74C8E6"/>
        </a:lt1>
        <a:dk2>
          <a:srgbClr val="000000"/>
        </a:dk2>
        <a:lt2>
          <a:srgbClr val="080808"/>
        </a:lt2>
        <a:accent1>
          <a:srgbClr val="68A2B6"/>
        </a:accent1>
        <a:accent2>
          <a:srgbClr val="4192BF"/>
        </a:accent2>
        <a:accent3>
          <a:srgbClr val="BCE0F0"/>
        </a:accent3>
        <a:accent4>
          <a:srgbClr val="060606"/>
        </a:accent4>
        <a:accent5>
          <a:srgbClr val="B9CED7"/>
        </a:accent5>
        <a:accent6>
          <a:srgbClr val="3A84AD"/>
        </a:accent6>
        <a:hlink>
          <a:srgbClr val="3963AF"/>
        </a:hlink>
        <a:folHlink>
          <a:srgbClr val="0000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PMI_Palette">
      <a:dk1>
        <a:srgbClr val="000000"/>
      </a:dk1>
      <a:lt1>
        <a:srgbClr val="FFFFFF"/>
      </a:lt1>
      <a:dk2>
        <a:srgbClr val="C4C5C7"/>
      </a:dk2>
      <a:lt2>
        <a:srgbClr val="E7E6E6"/>
      </a:lt2>
      <a:accent1>
        <a:srgbClr val="FF610F"/>
      </a:accent1>
      <a:accent2>
        <a:srgbClr val="DD300B"/>
      </a:accent2>
      <a:accent3>
        <a:srgbClr val="FF9361"/>
      </a:accent3>
      <a:accent4>
        <a:srgbClr val="05BFE0"/>
      </a:accent4>
      <a:accent5>
        <a:srgbClr val="0080A8"/>
      </a:accent5>
      <a:accent6>
        <a:srgbClr val="59D3EB"/>
      </a:accent6>
      <a:hlink>
        <a:srgbClr val="4F17A8"/>
      </a:hlink>
      <a:folHlink>
        <a:srgbClr val="8A66C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Flow_SignoffStatus xmlns="3af4bdee-a1f4-4ee2-bc43-c8d196e8e000" xsi:nil="true"/>
    <lcf76f155ced4ddcb4097134ff3c332f xmlns="3af4bdee-a1f4-4ee2-bc43-c8d196e8e000">
      <Terms xmlns="http://schemas.microsoft.com/office/infopath/2007/PartnerControls"/>
    </lcf76f155ced4ddcb4097134ff3c332f>
    <TaxCatchAll xmlns="c2d2387d-378a-45dc-97af-5953ed575aff" xsi:nil="true"/>
    <Comments xmlns="3af4bdee-a1f4-4ee2-bc43-c8d196e8e00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37C8E1EF2177C4CADCEB4AF5056A74C" ma:contentTypeVersion="19" ma:contentTypeDescription="Create a new document." ma:contentTypeScope="" ma:versionID="fbf83fe3744920b4fec1f0c314c144ce">
  <xsd:schema xmlns:xsd="http://www.w3.org/2001/XMLSchema" xmlns:xs="http://www.w3.org/2001/XMLSchema" xmlns:p="http://schemas.microsoft.com/office/2006/metadata/properties" xmlns:ns2="3af4bdee-a1f4-4ee2-bc43-c8d196e8e000" xmlns:ns3="c2d2387d-378a-45dc-97af-5953ed575aff" targetNamespace="http://schemas.microsoft.com/office/2006/metadata/properties" ma:root="true" ma:fieldsID="ada53d2edb494e7ca42d269899b58c95" ns2:_="" ns3:_="">
    <xsd:import namespace="3af4bdee-a1f4-4ee2-bc43-c8d196e8e000"/>
    <xsd:import namespace="c2d2387d-378a-45dc-97af-5953ed575af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MediaServiceLocation" minOccurs="0"/>
                <xsd:element ref="ns2:_Flow_SignoffStatus" minOccurs="0"/>
                <xsd:element ref="ns2:lcf76f155ced4ddcb4097134ff3c332f" minOccurs="0"/>
                <xsd:element ref="ns3:TaxCatchAll" minOccurs="0"/>
                <xsd:element ref="ns2:MediaServiceObjectDetectorVersions" minOccurs="0"/>
                <xsd:element ref="ns2:Comme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f4bdee-a1f4-4ee2-bc43-c8d196e8e0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_Flow_SignoffStatus" ma:index="21" nillable="true" ma:displayName="Sign-off status" ma:internalName="Sign_x002d_off_x0020_status">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d7d585fd-1929-495a-a0d7-500caaa34fc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Comments" ma:index="26" nillable="true" ma:displayName="Comments" ma:format="Dropdown" ma:internalName="Comment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2d2387d-378a-45dc-97af-5953ed575a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47edbff3-4a68-4072-a136-2744e71cd924}" ma:internalName="TaxCatchAll" ma:showField="CatchAllData" ma:web="c2d2387d-378a-45dc-97af-5953ed575a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2D4ED9-7AD8-4CA6-9EE8-1256CDDFEA6C}">
  <ds:schemaRefs>
    <ds:schemaRef ds:uri="http://schemas.microsoft.com/office/2006/metadata/properties"/>
    <ds:schemaRef ds:uri="http://schemas.microsoft.com/office/infopath/2007/PartnerControls"/>
    <ds:schemaRef ds:uri="3af4bdee-a1f4-4ee2-bc43-c8d196e8e000"/>
    <ds:schemaRef ds:uri="c2d2387d-378a-45dc-97af-5953ed575aff"/>
  </ds:schemaRefs>
</ds:datastoreItem>
</file>

<file path=customXml/itemProps2.xml><?xml version="1.0" encoding="utf-8"?>
<ds:datastoreItem xmlns:ds="http://schemas.openxmlformats.org/officeDocument/2006/customXml" ds:itemID="{3FF98109-1EE8-4364-AEA5-4A98A391C5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f4bdee-a1f4-4ee2-bc43-c8d196e8e000"/>
    <ds:schemaRef ds:uri="c2d2387d-378a-45dc-97af-5953ed575a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D4FE860-00CF-4603-B007-F347CF209F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Computer monitor design template</Template>
  <TotalTime>6424</TotalTime>
  <Words>8855</Words>
  <Application>Microsoft Office PowerPoint</Application>
  <PresentationFormat>On-screen Show (4:3)</PresentationFormat>
  <Paragraphs>979</Paragraphs>
  <Slides>155</Slides>
  <Notes>10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155</vt:i4>
      </vt:variant>
    </vt:vector>
  </HeadingPairs>
  <TitlesOfParts>
    <vt:vector size="169" baseType="lpstr">
      <vt:lpstr>ＭＳ Ｐゴシック</vt:lpstr>
      <vt:lpstr>Arial</vt:lpstr>
      <vt:lpstr>Calibri</vt:lpstr>
      <vt:lpstr>Calibri Light</vt:lpstr>
      <vt:lpstr>GillSans</vt:lpstr>
      <vt:lpstr>GillSans Light</vt:lpstr>
      <vt:lpstr>Helvetica Neue</vt:lpstr>
      <vt:lpstr>Inter</vt:lpstr>
      <vt:lpstr>Tahoma</vt:lpstr>
      <vt:lpstr>Times New Roman</vt:lpstr>
      <vt:lpstr>Wingdings</vt:lpstr>
      <vt:lpstr>Computer monitor design template</vt:lpstr>
      <vt:lpstr>Office Theme</vt:lpstr>
      <vt:lpstr>1_Office Theme</vt:lpstr>
      <vt:lpstr>AISC2011 Data Science Project Management and Requirement Gathering (PMAI) </vt:lpstr>
      <vt:lpstr>Agenda - Weeks 1,2 – Course Outline</vt:lpstr>
      <vt:lpstr>Learning Outcomes</vt:lpstr>
      <vt:lpstr>About Me</vt:lpstr>
      <vt:lpstr>Project Management as a Career</vt:lpstr>
      <vt:lpstr>Housekeeping - Success</vt:lpstr>
      <vt:lpstr>Housekeeping - Success</vt:lpstr>
      <vt:lpstr>PowerPoint Presentation</vt:lpstr>
      <vt:lpstr>Project Management as a Career</vt:lpstr>
      <vt:lpstr>M.S. Project: Management Skills for Planning and Controlling Projects</vt:lpstr>
      <vt:lpstr>Week One: Learning Objectives</vt:lpstr>
      <vt:lpstr>Week One: Projects Defined</vt:lpstr>
      <vt:lpstr>Week One: Project Management</vt:lpstr>
      <vt:lpstr>Week One: Microsoft Project Uses</vt:lpstr>
      <vt:lpstr>Week One: Microsoft Project Uses</vt:lpstr>
      <vt:lpstr>Week One</vt:lpstr>
      <vt:lpstr>Week One: Microsoft Project Uses</vt:lpstr>
      <vt:lpstr>Week One: Getting Help</vt:lpstr>
      <vt:lpstr>Week One: Getting Help</vt:lpstr>
      <vt:lpstr>Week One: Getting Help</vt:lpstr>
      <vt:lpstr>Week One: Getting Help</vt:lpstr>
      <vt:lpstr>Week One: Chapter One</vt:lpstr>
      <vt:lpstr>Week One: Chapter One</vt:lpstr>
      <vt:lpstr>Week One: Chapter One</vt:lpstr>
      <vt:lpstr>Week One: Appendix A</vt:lpstr>
      <vt:lpstr>Business Decision-making</vt:lpstr>
      <vt:lpstr>Business Decision-making</vt:lpstr>
      <vt:lpstr>Stakeholders</vt:lpstr>
      <vt:lpstr>Stakeholders</vt:lpstr>
      <vt:lpstr>Stakeholders</vt:lpstr>
      <vt:lpstr>Stakeholder Expectations</vt:lpstr>
      <vt:lpstr>Managing Stakeholder Expectations</vt:lpstr>
      <vt:lpstr>Managing Stakeholder Expectations</vt:lpstr>
      <vt:lpstr>Managing Stakeholder Expectations</vt:lpstr>
      <vt:lpstr>Managing Stakeholder Expectations</vt:lpstr>
      <vt:lpstr>Managing Stakeholder Expectations</vt:lpstr>
      <vt:lpstr>Managing Stakeholder Expectations</vt:lpstr>
      <vt:lpstr>Managing Stakeholder Expectations</vt:lpstr>
      <vt:lpstr>Managing Stakeholder Expectations</vt:lpstr>
      <vt:lpstr>Stakeholder Outcomes</vt:lpstr>
      <vt:lpstr>Managing Stakeholder Exercise</vt:lpstr>
      <vt:lpstr>Week One: Appendix A</vt:lpstr>
      <vt:lpstr>Week One: Appendix A</vt:lpstr>
      <vt:lpstr>Week One: Appendix A</vt:lpstr>
      <vt:lpstr>Week One: Appendix A</vt:lpstr>
      <vt:lpstr>Week One: Appendix A</vt:lpstr>
      <vt:lpstr>Week One: Appendix A</vt:lpstr>
      <vt:lpstr>Week One: Appendix A</vt:lpstr>
      <vt:lpstr>Week One: Appendix A</vt:lpstr>
      <vt:lpstr>Week One: Appendix A</vt:lpstr>
      <vt:lpstr>Week One: Appendix A</vt:lpstr>
      <vt:lpstr>Week One: Back to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One</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 </vt:lpstr>
      <vt:lpstr>Week One: Chapter Two</vt:lpstr>
      <vt:lpstr>Week One: Chapter Two</vt:lpstr>
      <vt:lpstr>Week One: Chapter Two</vt:lpstr>
      <vt:lpstr>Week One: Chapter Two</vt:lpstr>
      <vt:lpstr>Week One: Chapter Two</vt:lpstr>
      <vt:lpstr>Week One: Chapter Two</vt:lpstr>
      <vt:lpstr>Week One: Chapter Two</vt:lpstr>
      <vt:lpstr>Week One: Chapter Two</vt:lpstr>
      <vt:lpstr>Chapter 2 Glossary</vt:lpstr>
      <vt:lpstr>Chapter 2 Glossary</vt:lpstr>
      <vt:lpstr>Chapter 2 Glossary</vt:lpstr>
      <vt:lpstr>Chapter 2 Glossary</vt:lpstr>
      <vt:lpstr>Chapter 2 Glossary</vt:lpstr>
      <vt:lpstr>Chapter 2 Glossary</vt:lpstr>
      <vt:lpstr>Chapter 2 Glossary</vt:lpstr>
      <vt:lpstr>Chapter 2 Glossary</vt:lpstr>
      <vt:lpstr>Chapter 2 Glossary</vt:lpstr>
      <vt:lpstr>Chapter 2 Glossary</vt:lpstr>
      <vt:lpstr>Chapter 2 Glossary</vt:lpstr>
      <vt:lpstr>Chapter 2 Glossary</vt:lpstr>
      <vt:lpstr>Chapter 2 Glossary</vt:lpstr>
    </vt:vector>
  </TitlesOfParts>
  <Manager/>
  <Company>The Frog Syndicate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 Project: Management Skills for Planning and Controlling Projects</dc:title>
  <dc:subject/>
  <dc:creator>Jennifer Jacobsen</dc:creator>
  <cp:keywords/>
  <dc:description/>
  <cp:lastModifiedBy>Soumo Mukherjee</cp:lastModifiedBy>
  <cp:revision>216</cp:revision>
  <dcterms:created xsi:type="dcterms:W3CDTF">2007-09-03T23:52:14Z</dcterms:created>
  <dcterms:modified xsi:type="dcterms:W3CDTF">2025-05-05T20:02:40Z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TC011408351033</vt:lpwstr>
  </property>
  <property fmtid="{D5CDD505-2E9C-101B-9397-08002B2CF9AE}" pid="3" name="ContentTypeId">
    <vt:lpwstr>0x010100E37C8E1EF2177C4CADCEB4AF5056A74C</vt:lpwstr>
  </property>
</Properties>
</file>